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9" r:id="rId1"/>
  </p:sldMasterIdLst>
  <p:notesMasterIdLst>
    <p:notesMasterId r:id="rId27"/>
  </p:notesMasterIdLst>
  <p:sldIdLst>
    <p:sldId id="256" r:id="rId2"/>
    <p:sldId id="274" r:id="rId3"/>
    <p:sldId id="270" r:id="rId4"/>
    <p:sldId id="273" r:id="rId5"/>
    <p:sldId id="275" r:id="rId6"/>
    <p:sldId id="271" r:id="rId7"/>
    <p:sldId id="272" r:id="rId8"/>
    <p:sldId id="276" r:id="rId9"/>
    <p:sldId id="265" r:id="rId10"/>
    <p:sldId id="257" r:id="rId11"/>
    <p:sldId id="259" r:id="rId12"/>
    <p:sldId id="258" r:id="rId13"/>
    <p:sldId id="263" r:id="rId14"/>
    <p:sldId id="262" r:id="rId15"/>
    <p:sldId id="260" r:id="rId16"/>
    <p:sldId id="261" r:id="rId17"/>
    <p:sldId id="267" r:id="rId18"/>
    <p:sldId id="278" r:id="rId19"/>
    <p:sldId id="280" r:id="rId20"/>
    <p:sldId id="281" r:id="rId21"/>
    <p:sldId id="282" r:id="rId22"/>
    <p:sldId id="283" r:id="rId23"/>
    <p:sldId id="268" r:id="rId24"/>
    <p:sldId id="264" r:id="rId25"/>
    <p:sldId id="277" r:id="rId26"/>
  </p:sldIdLst>
  <p:sldSz cx="12192000" cy="6858000"/>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79" autoAdjust="0"/>
    <p:restoredTop sz="94660"/>
  </p:normalViewPr>
  <p:slideViewPr>
    <p:cSldViewPr snapToGrid="0">
      <p:cViewPr varScale="1">
        <p:scale>
          <a:sx n="116" d="100"/>
          <a:sy n="116" d="100"/>
        </p:scale>
        <p:origin x="402"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70258"/>
          </a:xfrm>
          <a:prstGeom prst="rect">
            <a:avLst/>
          </a:prstGeom>
        </p:spPr>
        <p:txBody>
          <a:bodyPr vert="horz" lIns="94046" tIns="47023" rIns="94046" bIns="47023" rtlCol="0"/>
          <a:lstStyle>
            <a:lvl1pPr algn="l">
              <a:defRPr sz="1200"/>
            </a:lvl1pPr>
          </a:lstStyle>
          <a:p>
            <a:endParaRPr lang="en-US"/>
          </a:p>
        </p:txBody>
      </p:sp>
      <p:sp>
        <p:nvSpPr>
          <p:cNvPr id="3" name="Date Placeholder 2"/>
          <p:cNvSpPr>
            <a:spLocks noGrp="1"/>
          </p:cNvSpPr>
          <p:nvPr>
            <p:ph type="dt" idx="1"/>
          </p:nvPr>
        </p:nvSpPr>
        <p:spPr>
          <a:xfrm>
            <a:off x="4014100" y="0"/>
            <a:ext cx="3070860" cy="470258"/>
          </a:xfrm>
          <a:prstGeom prst="rect">
            <a:avLst/>
          </a:prstGeom>
        </p:spPr>
        <p:txBody>
          <a:bodyPr vert="horz" lIns="94046" tIns="47023" rIns="94046" bIns="47023" rtlCol="0"/>
          <a:lstStyle>
            <a:lvl1pPr algn="r">
              <a:defRPr sz="1200"/>
            </a:lvl1pPr>
          </a:lstStyle>
          <a:p>
            <a:fld id="{C5C5539F-8145-40ED-92C4-680A4CE53096}" type="datetimeFigureOut">
              <a:rPr lang="en-US" smtClean="0"/>
              <a:pPr/>
              <a:t>8/17/2016</a:t>
            </a:fld>
            <a:endParaRPr lang="en-US"/>
          </a:p>
        </p:txBody>
      </p:sp>
      <p:sp>
        <p:nvSpPr>
          <p:cNvPr id="4" name="Slide Image Placeholder 3"/>
          <p:cNvSpPr>
            <a:spLocks noGrp="1" noRot="1" noChangeAspect="1"/>
          </p:cNvSpPr>
          <p:nvPr>
            <p:ph type="sldImg" idx="2"/>
          </p:nvPr>
        </p:nvSpPr>
        <p:spPr>
          <a:xfrm>
            <a:off x="730250" y="1171575"/>
            <a:ext cx="5626100" cy="3163888"/>
          </a:xfrm>
          <a:prstGeom prst="rect">
            <a:avLst/>
          </a:prstGeom>
          <a:noFill/>
          <a:ln w="12700">
            <a:solidFill>
              <a:prstClr val="black"/>
            </a:solidFill>
          </a:ln>
        </p:spPr>
        <p:txBody>
          <a:bodyPr vert="horz" lIns="94046" tIns="47023" rIns="94046" bIns="47023" rtlCol="0" anchor="ctr"/>
          <a:lstStyle/>
          <a:p>
            <a:endParaRPr lang="en-US"/>
          </a:p>
        </p:txBody>
      </p:sp>
      <p:sp>
        <p:nvSpPr>
          <p:cNvPr id="5" name="Notes Placeholder 4"/>
          <p:cNvSpPr>
            <a:spLocks noGrp="1"/>
          </p:cNvSpPr>
          <p:nvPr>
            <p:ph type="body" sz="quarter" idx="3"/>
          </p:nvPr>
        </p:nvSpPr>
        <p:spPr>
          <a:xfrm>
            <a:off x="708660" y="4510564"/>
            <a:ext cx="5669280" cy="3690461"/>
          </a:xfrm>
          <a:prstGeom prst="rect">
            <a:avLst/>
          </a:prstGeom>
        </p:spPr>
        <p:txBody>
          <a:bodyPr vert="horz" lIns="94046" tIns="47023" rIns="94046" bIns="470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02344"/>
            <a:ext cx="3070860" cy="470257"/>
          </a:xfrm>
          <a:prstGeom prst="rect">
            <a:avLst/>
          </a:prstGeom>
        </p:spPr>
        <p:txBody>
          <a:bodyPr vert="horz" lIns="94046" tIns="47023" rIns="94046" bIns="47023"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902344"/>
            <a:ext cx="3070860" cy="470257"/>
          </a:xfrm>
          <a:prstGeom prst="rect">
            <a:avLst/>
          </a:prstGeom>
        </p:spPr>
        <p:txBody>
          <a:bodyPr vert="horz" lIns="94046" tIns="47023" rIns="94046" bIns="47023" rtlCol="0" anchor="b"/>
          <a:lstStyle>
            <a:lvl1pPr algn="r">
              <a:defRPr sz="1200"/>
            </a:lvl1pPr>
          </a:lstStyle>
          <a:p>
            <a:fld id="{9B3A66DE-595C-410F-9182-F153089896DD}" type="slidenum">
              <a:rPr lang="en-US" smtClean="0"/>
              <a:pPr/>
              <a:t>‹#›</a:t>
            </a:fld>
            <a:endParaRPr lang="en-US"/>
          </a:p>
        </p:txBody>
      </p:sp>
    </p:spTree>
    <p:extLst>
      <p:ext uri="{BB962C8B-B14F-4D97-AF65-F5344CB8AC3E}">
        <p14:creationId xmlns:p14="http://schemas.microsoft.com/office/powerpoint/2010/main" val="2811517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3A66DE-595C-410F-9182-F153089896DD}" type="slidenum">
              <a:rPr lang="en-US" smtClean="0"/>
              <a:pPr/>
              <a:t>1</a:t>
            </a:fld>
            <a:endParaRPr lang="en-US"/>
          </a:p>
        </p:txBody>
      </p:sp>
    </p:spTree>
    <p:extLst>
      <p:ext uri="{BB962C8B-B14F-4D97-AF65-F5344CB8AC3E}">
        <p14:creationId xmlns:p14="http://schemas.microsoft.com/office/powerpoint/2010/main" val="3637043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C4DBFCE-753C-4992-AB16-8AD33C7F413B}" type="datetime1">
              <a:rPr lang="en-US" smtClean="0"/>
              <a:pPr/>
              <a:t>8/17/2016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E3CED-9ECE-4682-9723-63AA02C29AFE}" type="slidenum">
              <a:rPr lang="en-US" smtClean="0"/>
              <a:pPr/>
              <a:t>‹#›</a:t>
            </a:fld>
            <a:endParaRPr lang="en-US"/>
          </a:p>
        </p:txBody>
      </p:sp>
    </p:spTree>
    <p:extLst>
      <p:ext uri="{BB962C8B-B14F-4D97-AF65-F5344CB8AC3E}">
        <p14:creationId xmlns:p14="http://schemas.microsoft.com/office/powerpoint/2010/main" val="1876333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982302-AC4C-4311-BCAC-2D30C2F40E1A}" type="datetime1">
              <a:rPr lang="en-US" smtClean="0"/>
              <a:pPr/>
              <a:t>8/17/2016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E3CED-9ECE-4682-9723-63AA02C29AFE}" type="slidenum">
              <a:rPr lang="en-US" smtClean="0"/>
              <a:pPr/>
              <a:t>‹#›</a:t>
            </a:fld>
            <a:endParaRPr lang="en-US"/>
          </a:p>
        </p:txBody>
      </p:sp>
    </p:spTree>
    <p:extLst>
      <p:ext uri="{BB962C8B-B14F-4D97-AF65-F5344CB8AC3E}">
        <p14:creationId xmlns:p14="http://schemas.microsoft.com/office/powerpoint/2010/main" val="26598510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9DBD81-2711-4748-96E4-81542FFBAD1E}" type="datetime1">
              <a:rPr lang="en-US" smtClean="0"/>
              <a:pPr/>
              <a:t>8/17/2016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E3CED-9ECE-4682-9723-63AA02C29AFE}"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3002010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137FDD-C4D3-4328-B3EE-22E3020FB87A}" type="datetime1">
              <a:rPr lang="en-US" smtClean="0"/>
              <a:pPr/>
              <a:t>8/17/2016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E3CED-9ECE-4682-9723-63AA02C29AFE}" type="slidenum">
              <a:rPr lang="en-US" smtClean="0"/>
              <a:pPr/>
              <a:t>‹#›</a:t>
            </a:fld>
            <a:endParaRPr lang="en-US"/>
          </a:p>
        </p:txBody>
      </p:sp>
    </p:spTree>
    <p:extLst>
      <p:ext uri="{BB962C8B-B14F-4D97-AF65-F5344CB8AC3E}">
        <p14:creationId xmlns:p14="http://schemas.microsoft.com/office/powerpoint/2010/main" val="42286727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01B9A0-BD11-4FA2-8E55-9FD091B646A1}" type="datetime1">
              <a:rPr lang="en-US" smtClean="0"/>
              <a:pPr/>
              <a:t>8/17/2016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E3CED-9ECE-4682-9723-63AA02C29AFE}"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872181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6B00D7-5145-46BB-ABDF-33D7EFED4DA6}" type="datetime1">
              <a:rPr lang="en-US" smtClean="0"/>
              <a:pPr/>
              <a:t>8/17/2016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E3CED-9ECE-4682-9723-63AA02C29AFE}" type="slidenum">
              <a:rPr lang="en-US" smtClean="0"/>
              <a:pPr/>
              <a:t>‹#›</a:t>
            </a:fld>
            <a:endParaRPr lang="en-US"/>
          </a:p>
        </p:txBody>
      </p:sp>
    </p:spTree>
    <p:extLst>
      <p:ext uri="{BB962C8B-B14F-4D97-AF65-F5344CB8AC3E}">
        <p14:creationId xmlns:p14="http://schemas.microsoft.com/office/powerpoint/2010/main" val="7216127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A3C24C-2935-476A-87B1-A57346382F07}" type="datetime1">
              <a:rPr lang="en-US" smtClean="0"/>
              <a:pPr/>
              <a:t>8/17/2016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E3CED-9ECE-4682-9723-63AA02C29AFE}" type="slidenum">
              <a:rPr lang="en-US" smtClean="0"/>
              <a:pPr/>
              <a:t>‹#›</a:t>
            </a:fld>
            <a:endParaRPr lang="en-US"/>
          </a:p>
        </p:txBody>
      </p:sp>
    </p:spTree>
    <p:extLst>
      <p:ext uri="{BB962C8B-B14F-4D97-AF65-F5344CB8AC3E}">
        <p14:creationId xmlns:p14="http://schemas.microsoft.com/office/powerpoint/2010/main" val="11819431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7E71CF-24C4-48B7-843A-2CD8C3AAB080}" type="datetime1">
              <a:rPr lang="en-US" smtClean="0"/>
              <a:pPr/>
              <a:t>8/17/2016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E3CED-9ECE-4682-9723-63AA02C29AFE}" type="slidenum">
              <a:rPr lang="en-US" smtClean="0"/>
              <a:pPr/>
              <a:t>‹#›</a:t>
            </a:fld>
            <a:endParaRPr lang="en-US"/>
          </a:p>
        </p:txBody>
      </p:sp>
    </p:spTree>
    <p:extLst>
      <p:ext uri="{BB962C8B-B14F-4D97-AF65-F5344CB8AC3E}">
        <p14:creationId xmlns:p14="http://schemas.microsoft.com/office/powerpoint/2010/main" val="32489844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C545F6-FB24-4115-8E79-A2FAB5B0292A}" type="datetime1">
              <a:rPr lang="en-US" smtClean="0"/>
              <a:pPr/>
              <a:t>8/17/2016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E3CED-9ECE-4682-9723-63AA02C29AFE}" type="slidenum">
              <a:rPr lang="en-US" smtClean="0"/>
              <a:pPr/>
              <a:t>‹#›</a:t>
            </a:fld>
            <a:endParaRPr lang="en-US"/>
          </a:p>
        </p:txBody>
      </p:sp>
    </p:spTree>
    <p:extLst>
      <p:ext uri="{BB962C8B-B14F-4D97-AF65-F5344CB8AC3E}">
        <p14:creationId xmlns:p14="http://schemas.microsoft.com/office/powerpoint/2010/main" val="8885937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F5704A-FAB2-4624-B4A4-064740CAAB5A}" type="datetime1">
              <a:rPr lang="en-US" smtClean="0"/>
              <a:pPr/>
              <a:t>8/17/2016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E3CED-9ECE-4682-9723-63AA02C29AFE}" type="slidenum">
              <a:rPr lang="en-US" smtClean="0"/>
              <a:pPr/>
              <a:t>‹#›</a:t>
            </a:fld>
            <a:endParaRPr lang="en-US"/>
          </a:p>
        </p:txBody>
      </p:sp>
    </p:spTree>
    <p:extLst>
      <p:ext uri="{BB962C8B-B14F-4D97-AF65-F5344CB8AC3E}">
        <p14:creationId xmlns:p14="http://schemas.microsoft.com/office/powerpoint/2010/main" val="32124707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EF73361-6A98-4DFE-9FF4-E0213F664C5A}" type="datetime1">
              <a:rPr lang="en-US" smtClean="0"/>
              <a:pPr/>
              <a:t>8/17/2016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E3CED-9ECE-4682-9723-63AA02C29AFE}" type="slidenum">
              <a:rPr lang="en-US" smtClean="0"/>
              <a:pPr/>
              <a:t>‹#›</a:t>
            </a:fld>
            <a:endParaRPr lang="en-US"/>
          </a:p>
        </p:txBody>
      </p:sp>
    </p:spTree>
    <p:extLst>
      <p:ext uri="{BB962C8B-B14F-4D97-AF65-F5344CB8AC3E}">
        <p14:creationId xmlns:p14="http://schemas.microsoft.com/office/powerpoint/2010/main" val="12578173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00C38BF-2432-42CC-9D9C-FC925FA77962}" type="datetime1">
              <a:rPr lang="en-US" smtClean="0"/>
              <a:pPr/>
              <a:t>8/17/2016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AE3CED-9ECE-4682-9723-63AA02C29AFE}" type="slidenum">
              <a:rPr lang="en-US" smtClean="0"/>
              <a:pPr/>
              <a:t>‹#›</a:t>
            </a:fld>
            <a:endParaRPr lang="en-US"/>
          </a:p>
        </p:txBody>
      </p:sp>
    </p:spTree>
    <p:extLst>
      <p:ext uri="{BB962C8B-B14F-4D97-AF65-F5344CB8AC3E}">
        <p14:creationId xmlns:p14="http://schemas.microsoft.com/office/powerpoint/2010/main" val="2953979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1D5D61-BB96-4CA7-9CCB-1D81B2B42915}" type="datetime1">
              <a:rPr lang="en-US" smtClean="0"/>
              <a:pPr/>
              <a:t>8/17/2016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AE3CED-9ECE-4682-9723-63AA02C29AFE}" type="slidenum">
              <a:rPr lang="en-US" smtClean="0"/>
              <a:pPr/>
              <a:t>‹#›</a:t>
            </a:fld>
            <a:endParaRPr lang="en-US"/>
          </a:p>
        </p:txBody>
      </p:sp>
    </p:spTree>
    <p:extLst>
      <p:ext uri="{BB962C8B-B14F-4D97-AF65-F5344CB8AC3E}">
        <p14:creationId xmlns:p14="http://schemas.microsoft.com/office/powerpoint/2010/main" val="82214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49B14F-EF7E-47D0-816F-B422DF972D00}" type="datetime1">
              <a:rPr lang="en-US" smtClean="0"/>
              <a:pPr/>
              <a:t>8/17/2016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AE3CED-9ECE-4682-9723-63AA02C29AFE}" type="slidenum">
              <a:rPr lang="en-US" smtClean="0"/>
              <a:pPr/>
              <a:t>‹#›</a:t>
            </a:fld>
            <a:endParaRPr lang="en-US"/>
          </a:p>
        </p:txBody>
      </p:sp>
    </p:spTree>
    <p:extLst>
      <p:ext uri="{BB962C8B-B14F-4D97-AF65-F5344CB8AC3E}">
        <p14:creationId xmlns:p14="http://schemas.microsoft.com/office/powerpoint/2010/main" val="16435832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7CDA12-B1A2-4A23-99A4-679261FD335D}" type="datetime1">
              <a:rPr lang="en-US" smtClean="0"/>
              <a:pPr/>
              <a:t>8/17/2016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E3CED-9ECE-4682-9723-63AA02C29AFE}" type="slidenum">
              <a:rPr lang="en-US" smtClean="0"/>
              <a:pPr/>
              <a:t>‹#›</a:t>
            </a:fld>
            <a:endParaRPr lang="en-US"/>
          </a:p>
        </p:txBody>
      </p:sp>
    </p:spTree>
    <p:extLst>
      <p:ext uri="{BB962C8B-B14F-4D97-AF65-F5344CB8AC3E}">
        <p14:creationId xmlns:p14="http://schemas.microsoft.com/office/powerpoint/2010/main" val="38567368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DB686D-68EE-4898-BF5D-453B21953E2C}" type="datetime1">
              <a:rPr lang="en-US" smtClean="0"/>
              <a:pPr/>
              <a:t>8/17/2016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E3CED-9ECE-4682-9723-63AA02C29AFE}" type="slidenum">
              <a:rPr lang="en-US" smtClean="0"/>
              <a:pPr/>
              <a:t>‹#›</a:t>
            </a:fld>
            <a:endParaRPr lang="en-US"/>
          </a:p>
        </p:txBody>
      </p:sp>
    </p:spTree>
    <p:extLst>
      <p:ext uri="{BB962C8B-B14F-4D97-AF65-F5344CB8AC3E}">
        <p14:creationId xmlns:p14="http://schemas.microsoft.com/office/powerpoint/2010/main" val="42847415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4C4F453-8636-4478-BF46-6C7064DF2EDA}" type="datetime1">
              <a:rPr lang="en-US" smtClean="0"/>
              <a:pPr/>
              <a:t>8/17/2016</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8AE3CED-9ECE-4682-9723-63AA02C29AFE}" type="slidenum">
              <a:rPr lang="en-US" smtClean="0"/>
              <a:pPr/>
              <a:t>‹#›</a:t>
            </a:fld>
            <a:endParaRPr lang="en-US"/>
          </a:p>
        </p:txBody>
      </p:sp>
    </p:spTree>
    <p:extLst>
      <p:ext uri="{BB962C8B-B14F-4D97-AF65-F5344CB8AC3E}">
        <p14:creationId xmlns:p14="http://schemas.microsoft.com/office/powerpoint/2010/main" val="3900482183"/>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Lst>
  <mc:AlternateContent xmlns:mc="http://schemas.openxmlformats.org/markup-compatibility/2006" xmlns:p14="http://schemas.microsoft.com/office/powerpoint/2010/main">
    <mc:Choice Requires="p14">
      <p:transition p14:dur="0"/>
    </mc:Choice>
    <mc:Fallback xmlns="">
      <p:transition/>
    </mc:Fallback>
  </mc:AlternateConten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sec@cgfs.sr" TargetMode="External"/><Relationship Id="rId2" Type="http://schemas.openxmlformats.org/officeDocument/2006/relationships/hyperlink" Target="http://www.cgfs.sr/" TargetMode="Externa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mailto:glenn.gersie@cgfs.sr"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youtube.com/watch?v=dmpjxKNMV0I"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3.png"/><Relationship Id="rId5" Type="http://schemas.openxmlformats.org/officeDocument/2006/relationships/oleObject" Target="../embeddings/oleObject3.bin"/><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1985" y="1509311"/>
            <a:ext cx="9033934" cy="4210492"/>
          </a:xfrm>
        </p:spPr>
        <p:txBody>
          <a:bodyPr>
            <a:normAutofit/>
          </a:bodyPr>
          <a:lstStyle/>
          <a:p>
            <a:pPr algn="ctr"/>
            <a:r>
              <a:rPr lang="en-US" sz="2800" dirty="0" smtClean="0"/>
              <a:t>Financing and guarantees to support SME’s in the Caribbean</a:t>
            </a:r>
            <a:r>
              <a:rPr lang="en-US" sz="3200" dirty="0" smtClean="0"/>
              <a:t/>
            </a:r>
            <a:br>
              <a:rPr lang="en-US" sz="3200" dirty="0" smtClean="0"/>
            </a:br>
            <a:r>
              <a:rPr lang="en-US" sz="3200" dirty="0" smtClean="0"/>
              <a:t/>
            </a:r>
            <a:br>
              <a:rPr lang="en-US" sz="3200" dirty="0" smtClean="0"/>
            </a:br>
            <a:r>
              <a:rPr lang="en-US" sz="3200" dirty="0" smtClean="0"/>
              <a:t>Credit guarantees;</a:t>
            </a:r>
            <a:br>
              <a:rPr lang="en-US" sz="3200" dirty="0" smtClean="0"/>
            </a:br>
            <a:r>
              <a:rPr lang="en-US" sz="3200" dirty="0" smtClean="0"/>
              <a:t>The  approach in Suriname</a:t>
            </a:r>
            <a:r>
              <a:rPr lang="en-US" sz="4000" dirty="0" smtClean="0"/>
              <a:t/>
            </a:r>
            <a:br>
              <a:rPr lang="en-US" sz="4000" dirty="0" smtClean="0"/>
            </a:br>
            <a:r>
              <a:rPr lang="en-US" sz="4000" dirty="0" smtClean="0"/>
              <a:t/>
            </a:r>
            <a:br>
              <a:rPr lang="en-US" sz="4000" dirty="0" smtClean="0"/>
            </a:br>
            <a:endParaRPr lang="en-US" sz="4400" dirty="0"/>
          </a:p>
        </p:txBody>
      </p:sp>
      <p:sp>
        <p:nvSpPr>
          <p:cNvPr id="3" name="Subtitle 2"/>
          <p:cNvSpPr>
            <a:spLocks noGrp="1"/>
          </p:cNvSpPr>
          <p:nvPr>
            <p:ph type="subTitle" idx="1"/>
          </p:nvPr>
        </p:nvSpPr>
        <p:spPr>
          <a:xfrm>
            <a:off x="330199" y="6121400"/>
            <a:ext cx="10320867" cy="558798"/>
          </a:xfrm>
        </p:spPr>
        <p:txBody>
          <a:bodyPr>
            <a:normAutofit fontScale="62500" lnSpcReduction="20000"/>
          </a:bodyPr>
          <a:lstStyle/>
          <a:p>
            <a:pPr algn="l"/>
            <a:r>
              <a:rPr lang="en-US" sz="1600" dirty="0" smtClean="0"/>
              <a:t>A presentation made by Glenn. H. Gersie, President Credit Guarantee Fund Suriname 						Kingston, Jamaica, October 15th 2015</a:t>
            </a:r>
            <a:r>
              <a:rPr lang="nl-NL" sz="1600" dirty="0" smtClean="0"/>
              <a:t>	</a:t>
            </a:r>
          </a:p>
          <a:p>
            <a:pPr lvl="1"/>
            <a:r>
              <a:rPr lang="nl-NL" sz="1600" dirty="0" smtClean="0"/>
              <a:t>	</a:t>
            </a:r>
            <a:endParaRPr lang="nl-NL" sz="2000" dirty="0"/>
          </a:p>
          <a:p>
            <a:pPr algn="l"/>
            <a:endParaRPr lang="nl-NL" sz="1600" dirty="0" smtClean="0"/>
          </a:p>
          <a:p>
            <a:pPr algn="l"/>
            <a:endParaRPr lang="nl-NL" sz="1600" dirty="0"/>
          </a:p>
        </p:txBody>
      </p:sp>
      <p:pic>
        <p:nvPicPr>
          <p:cNvPr id="4" name="Picture 3"/>
          <p:cNvPicPr/>
          <p:nvPr/>
        </p:nvPicPr>
        <p:blipFill rotWithShape="1">
          <a:blip r:embed="rId3" cstate="print">
            <a:extLst>
              <a:ext uri="{28A0092B-C50C-407E-A947-70E740481C1C}">
                <a14:useLocalDpi xmlns:a14="http://schemas.microsoft.com/office/drawing/2010/main" val="0"/>
              </a:ext>
            </a:extLst>
          </a:blip>
          <a:srcRect l="16788" t="11015" r="61639" b="42813"/>
          <a:stretch/>
        </p:blipFill>
        <p:spPr bwMode="auto">
          <a:xfrm>
            <a:off x="4740603" y="4464077"/>
            <a:ext cx="996697" cy="1088425"/>
          </a:xfrm>
          <a:prstGeom prst="rect">
            <a:avLst/>
          </a:prstGeom>
          <a:ln>
            <a:noFill/>
          </a:ln>
          <a:extLst>
            <a:ext uri="{53640926-AAD7-44D8-BBD7-CCE9431645EC}">
              <a14:shadowObscured xmlns:a14="http://schemas.microsoft.com/office/drawing/2010/main"/>
            </a:ext>
          </a:extLst>
        </p:spPr>
      </p:pic>
      <p:pic>
        <p:nvPicPr>
          <p:cNvPr id="3074" name="Picture 2" descr="C:\Users\User\AppData\Local\Packages\microsoft.windowscommunicationsapps_8wekyb3d8bbwe\AC\Temp\{71F540A0-D693-42B2-BFB7-EC33A45465C9}.tmp"/>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95673" y="494482"/>
            <a:ext cx="2009775" cy="752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7929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63534"/>
          </a:xfrm>
        </p:spPr>
        <p:txBody>
          <a:bodyPr>
            <a:normAutofit fontScale="90000"/>
          </a:bodyPr>
          <a:lstStyle/>
          <a:p>
            <a:pPr algn="ctr"/>
            <a:r>
              <a:rPr lang="en-US" sz="3000" b="1" dirty="0"/>
              <a:t>Credit Guarantee Fund Suriname</a:t>
            </a:r>
            <a:r>
              <a:rPr lang="en-US" sz="3000" b="1" u="sng" dirty="0"/>
              <a:t/>
            </a:r>
            <a:br>
              <a:rPr lang="en-US" sz="3000" b="1" u="sng" dirty="0"/>
            </a:br>
            <a:r>
              <a:rPr lang="en-US" sz="3000" b="1" dirty="0"/>
              <a:t>Historical overview / Background</a:t>
            </a:r>
            <a:r>
              <a:rPr lang="en-US" sz="3000" b="1" dirty="0" smtClean="0"/>
              <a:t/>
            </a:r>
            <a:br>
              <a:rPr lang="en-US" sz="3000" b="1" dirty="0" smtClean="0"/>
            </a:br>
            <a:r>
              <a:rPr lang="en-US" sz="3000" b="1" dirty="0" smtClean="0"/>
              <a:t>(Cont’d)</a:t>
            </a:r>
            <a:endParaRPr lang="nl-NL" sz="3000" b="1" u="sng" dirty="0"/>
          </a:p>
        </p:txBody>
      </p:sp>
      <p:sp>
        <p:nvSpPr>
          <p:cNvPr id="3" name="Content Placeholder 2"/>
          <p:cNvSpPr>
            <a:spLocks noGrp="1"/>
          </p:cNvSpPr>
          <p:nvPr>
            <p:ph idx="1"/>
          </p:nvPr>
        </p:nvSpPr>
        <p:spPr>
          <a:xfrm>
            <a:off x="276340" y="1776498"/>
            <a:ext cx="9330368" cy="3952273"/>
          </a:xfrm>
        </p:spPr>
        <p:txBody>
          <a:bodyPr>
            <a:normAutofit/>
          </a:bodyPr>
          <a:lstStyle/>
          <a:p>
            <a:pPr marL="457200" indent="-457200">
              <a:buFont typeface="+mj-lt"/>
              <a:buAutoNum type="arabicPeriod"/>
            </a:pPr>
            <a:endParaRPr lang="en-US" sz="3600" dirty="0" smtClean="0"/>
          </a:p>
          <a:p>
            <a:pPr marL="457200" indent="-457200">
              <a:buFont typeface="+mj-lt"/>
              <a:buAutoNum type="arabicPeriod"/>
            </a:pPr>
            <a:r>
              <a:rPr lang="en-US" sz="3200" dirty="0" smtClean="0"/>
              <a:t>CGFS = Independent institution; </a:t>
            </a:r>
            <a:endParaRPr lang="en-US" sz="3200" dirty="0"/>
          </a:p>
          <a:p>
            <a:pPr marL="457200" indent="-457200">
              <a:buFont typeface="+mj-lt"/>
              <a:buAutoNum type="arabicPeriod"/>
            </a:pPr>
            <a:r>
              <a:rPr lang="en-US" sz="3200" dirty="0"/>
              <a:t>Accountable to Minister of </a:t>
            </a:r>
            <a:r>
              <a:rPr lang="en-US" sz="3200" dirty="0" smtClean="0"/>
              <a:t>Finance;</a:t>
            </a:r>
          </a:p>
          <a:p>
            <a:pPr marL="457200" indent="-457200">
              <a:buFont typeface="+mj-lt"/>
              <a:buAutoNum type="arabicPeriod"/>
            </a:pPr>
            <a:r>
              <a:rPr lang="en-US" sz="3200" dirty="0" smtClean="0"/>
              <a:t>Fund management </a:t>
            </a:r>
            <a:r>
              <a:rPr lang="en-US" sz="3200" dirty="0"/>
              <a:t>/ Executing </a:t>
            </a:r>
            <a:r>
              <a:rPr lang="en-US" sz="3200" dirty="0" smtClean="0"/>
              <a:t>Agency: </a:t>
            </a:r>
            <a:r>
              <a:rPr lang="en-US" sz="3200" dirty="0"/>
              <a:t>National Development </a:t>
            </a:r>
            <a:r>
              <a:rPr lang="en-US" sz="3200" dirty="0" smtClean="0"/>
              <a:t>Bank (NDB).</a:t>
            </a:r>
            <a:r>
              <a:rPr lang="en-US" sz="3600" dirty="0" smtClean="0"/>
              <a:t> </a:t>
            </a:r>
          </a:p>
          <a:p>
            <a:pPr marL="0" indent="0">
              <a:buNone/>
            </a:pPr>
            <a:endParaRPr lang="en-US" sz="3600" dirty="0"/>
          </a:p>
        </p:txBody>
      </p:sp>
      <p:pic>
        <p:nvPicPr>
          <p:cNvPr id="7" name="Picture 6"/>
          <p:cNvPicPr/>
          <p:nvPr/>
        </p:nvPicPr>
        <p:blipFill rotWithShape="1">
          <a:blip r:embed="rId2" cstate="print">
            <a:extLst>
              <a:ext uri="{28A0092B-C50C-407E-A947-70E740481C1C}">
                <a14:useLocalDpi xmlns:a14="http://schemas.microsoft.com/office/drawing/2010/main" val="0"/>
              </a:ext>
            </a:extLst>
          </a:blip>
          <a:srcRect l="16788" t="11015" r="61639" b="42813"/>
          <a:stretch/>
        </p:blipFill>
        <p:spPr bwMode="auto">
          <a:xfrm>
            <a:off x="838200" y="512964"/>
            <a:ext cx="927100" cy="1115695"/>
          </a:xfrm>
          <a:prstGeom prst="rect">
            <a:avLst/>
          </a:prstGeom>
          <a:ln>
            <a:noFill/>
          </a:ln>
          <a:extLst>
            <a:ext uri="{53640926-AAD7-44D8-BBD7-CCE9431645EC}">
              <a14:shadowObscured xmlns:a14="http://schemas.microsoft.com/office/drawing/2010/main"/>
            </a:ext>
          </a:extLst>
        </p:spPr>
      </p:pic>
      <p:sp>
        <p:nvSpPr>
          <p:cNvPr id="4" name="Slide Number Placeholder 3"/>
          <p:cNvSpPr>
            <a:spLocks noGrp="1"/>
          </p:cNvSpPr>
          <p:nvPr>
            <p:ph type="sldNum" sz="quarter" idx="12"/>
          </p:nvPr>
        </p:nvSpPr>
        <p:spPr/>
        <p:txBody>
          <a:bodyPr/>
          <a:lstStyle/>
          <a:p>
            <a:fld id="{08AE3CED-9ECE-4682-9723-63AA02C29AFE}" type="slidenum">
              <a:rPr lang="en-US" smtClean="0"/>
              <a:pPr/>
              <a:t>10</a:t>
            </a:fld>
            <a:endParaRPr lang="en-US"/>
          </a:p>
        </p:txBody>
      </p:sp>
    </p:spTree>
    <p:extLst>
      <p:ext uri="{BB962C8B-B14F-4D97-AF65-F5344CB8AC3E}">
        <p14:creationId xmlns:p14="http://schemas.microsoft.com/office/powerpoint/2010/main" val="9181618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96333"/>
            <a:ext cx="8596668" cy="1634067"/>
          </a:xfrm>
        </p:spPr>
        <p:txBody>
          <a:bodyPr>
            <a:normAutofit/>
          </a:bodyPr>
          <a:lstStyle/>
          <a:p>
            <a:pPr algn="ctr"/>
            <a:r>
              <a:rPr lang="en-US" sz="4000" b="1" dirty="0" smtClean="0"/>
              <a:t>Main purpose</a:t>
            </a:r>
            <a:endParaRPr lang="nl-NL" sz="4000" b="1" dirty="0"/>
          </a:p>
        </p:txBody>
      </p:sp>
      <p:sp>
        <p:nvSpPr>
          <p:cNvPr id="3" name="Content Placeholder 2"/>
          <p:cNvSpPr>
            <a:spLocks noGrp="1"/>
          </p:cNvSpPr>
          <p:nvPr>
            <p:ph idx="1"/>
          </p:nvPr>
        </p:nvSpPr>
        <p:spPr>
          <a:xfrm>
            <a:off x="677334" y="1811867"/>
            <a:ext cx="8596668" cy="4229495"/>
          </a:xfrm>
        </p:spPr>
        <p:txBody>
          <a:bodyPr>
            <a:normAutofit/>
          </a:bodyPr>
          <a:lstStyle/>
          <a:p>
            <a:pPr marL="0" indent="0">
              <a:buNone/>
            </a:pPr>
            <a:endParaRPr lang="nl-NL" dirty="0" smtClean="0"/>
          </a:p>
          <a:p>
            <a:pPr marL="0" indent="0" algn="just">
              <a:buNone/>
            </a:pPr>
            <a:r>
              <a:rPr lang="en-US" sz="3200" dirty="0" smtClean="0"/>
              <a:t>Except for trade, promotion of investments in all sectors of the economy, in particular  those investments of small and medium enterprises and those of starting companies.</a:t>
            </a:r>
            <a:endParaRPr lang="en-US" sz="3200" dirty="0"/>
          </a:p>
        </p:txBody>
      </p:sp>
      <p:pic>
        <p:nvPicPr>
          <p:cNvPr id="4" name="Picture 3"/>
          <p:cNvPicPr/>
          <p:nvPr/>
        </p:nvPicPr>
        <p:blipFill rotWithShape="1">
          <a:blip r:embed="rId2" cstate="print">
            <a:extLst>
              <a:ext uri="{28A0092B-C50C-407E-A947-70E740481C1C}">
                <a14:useLocalDpi xmlns:a14="http://schemas.microsoft.com/office/drawing/2010/main" val="0"/>
              </a:ext>
            </a:extLst>
          </a:blip>
          <a:srcRect l="16788" t="11015" r="61639" b="42813"/>
          <a:stretch/>
        </p:blipFill>
        <p:spPr bwMode="auto">
          <a:xfrm>
            <a:off x="677334" y="371952"/>
            <a:ext cx="927100" cy="1115695"/>
          </a:xfrm>
          <a:prstGeom prst="rect">
            <a:avLst/>
          </a:prstGeom>
          <a:ln>
            <a:noFill/>
          </a:ln>
          <a:extLst>
            <a:ext uri="{53640926-AAD7-44D8-BBD7-CCE9431645EC}">
              <a14:shadowObscured xmlns:a14="http://schemas.microsoft.com/office/drawing/2010/main"/>
            </a:ext>
          </a:extLst>
        </p:spPr>
      </p:pic>
      <p:sp>
        <p:nvSpPr>
          <p:cNvPr id="5" name="Slide Number Placeholder 4"/>
          <p:cNvSpPr>
            <a:spLocks noGrp="1"/>
          </p:cNvSpPr>
          <p:nvPr>
            <p:ph type="sldNum" sz="quarter" idx="12"/>
          </p:nvPr>
        </p:nvSpPr>
        <p:spPr/>
        <p:txBody>
          <a:bodyPr/>
          <a:lstStyle/>
          <a:p>
            <a:fld id="{08AE3CED-9ECE-4682-9723-63AA02C29AFE}" type="slidenum">
              <a:rPr lang="en-US" smtClean="0"/>
              <a:pPr/>
              <a:t>11</a:t>
            </a:fld>
            <a:endParaRPr lang="en-US"/>
          </a:p>
        </p:txBody>
      </p:sp>
    </p:spTree>
    <p:extLst>
      <p:ext uri="{BB962C8B-B14F-4D97-AF65-F5344CB8AC3E}">
        <p14:creationId xmlns:p14="http://schemas.microsoft.com/office/powerpoint/2010/main" val="22043116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5320" y="1898319"/>
            <a:ext cx="4803355" cy="874514"/>
          </a:xfrm>
        </p:spPr>
        <p:txBody>
          <a:bodyPr>
            <a:normAutofit fontScale="90000"/>
          </a:bodyPr>
          <a:lstStyle/>
          <a:p>
            <a:pPr algn="ctr"/>
            <a:r>
              <a:rPr lang="nl-NL" sz="4000" b="1" dirty="0" smtClean="0"/>
              <a:t>Mission statement</a:t>
            </a:r>
            <a:r>
              <a:rPr lang="en-US" dirty="0" smtClean="0"/>
              <a:t/>
            </a:r>
            <a:br>
              <a:rPr lang="en-US" dirty="0" smtClean="0"/>
            </a:br>
            <a:endParaRPr lang="nl-NL" b="1" i="1" dirty="0"/>
          </a:p>
        </p:txBody>
      </p:sp>
      <p:sp>
        <p:nvSpPr>
          <p:cNvPr id="3" name="Content Placeholder 2"/>
          <p:cNvSpPr>
            <a:spLocks noGrp="1"/>
          </p:cNvSpPr>
          <p:nvPr>
            <p:ph idx="1"/>
          </p:nvPr>
        </p:nvSpPr>
        <p:spPr>
          <a:xfrm>
            <a:off x="275423" y="2335576"/>
            <a:ext cx="9639758" cy="3833870"/>
          </a:xfrm>
        </p:spPr>
        <p:txBody>
          <a:bodyPr>
            <a:normAutofit lnSpcReduction="10000"/>
          </a:bodyPr>
          <a:lstStyle/>
          <a:p>
            <a:pPr marL="0" indent="0">
              <a:buNone/>
            </a:pPr>
            <a:endParaRPr lang="en-US" sz="3600" dirty="0" smtClean="0"/>
          </a:p>
          <a:p>
            <a:pPr marL="0" indent="0">
              <a:buNone/>
            </a:pPr>
            <a:r>
              <a:rPr lang="en-US" sz="3600" dirty="0" smtClean="0"/>
              <a:t>Promotion of the national economic development through creation of facilities aimed at satisfying financing needs of small and medium enterprises which will contribute to production growth, create employment and alleviate poverty.</a:t>
            </a:r>
            <a:endParaRPr lang="nl-NL" sz="3600" dirty="0" smtClean="0"/>
          </a:p>
        </p:txBody>
      </p:sp>
      <p:pic>
        <p:nvPicPr>
          <p:cNvPr id="6" name="Picture 5"/>
          <p:cNvPicPr/>
          <p:nvPr/>
        </p:nvPicPr>
        <p:blipFill rotWithShape="1">
          <a:blip r:embed="rId2" cstate="print">
            <a:extLst>
              <a:ext uri="{28A0092B-C50C-407E-A947-70E740481C1C}">
                <a14:useLocalDpi xmlns:a14="http://schemas.microsoft.com/office/drawing/2010/main" val="0"/>
              </a:ext>
            </a:extLst>
          </a:blip>
          <a:srcRect l="16788" t="11015" r="61639" b="42813"/>
          <a:stretch/>
        </p:blipFill>
        <p:spPr bwMode="auto">
          <a:xfrm>
            <a:off x="275423" y="448980"/>
            <a:ext cx="1189820" cy="1449339"/>
          </a:xfrm>
          <a:prstGeom prst="rect">
            <a:avLst/>
          </a:prstGeom>
          <a:ln>
            <a:noFill/>
          </a:ln>
          <a:extLst>
            <a:ext uri="{53640926-AAD7-44D8-BBD7-CCE9431645EC}">
              <a14:shadowObscured xmlns:a14="http://schemas.microsoft.com/office/drawing/2010/main"/>
            </a:ext>
          </a:extLst>
        </p:spPr>
      </p:pic>
      <p:sp>
        <p:nvSpPr>
          <p:cNvPr id="4" name="Slide Number Placeholder 3"/>
          <p:cNvSpPr>
            <a:spLocks noGrp="1"/>
          </p:cNvSpPr>
          <p:nvPr>
            <p:ph type="sldNum" sz="quarter" idx="12"/>
          </p:nvPr>
        </p:nvSpPr>
        <p:spPr/>
        <p:txBody>
          <a:bodyPr/>
          <a:lstStyle/>
          <a:p>
            <a:fld id="{08AE3CED-9ECE-4682-9723-63AA02C29AFE}" type="slidenum">
              <a:rPr lang="en-US" smtClean="0"/>
              <a:pPr/>
              <a:t>12</a:t>
            </a:fld>
            <a:endParaRPr lang="en-US"/>
          </a:p>
        </p:txBody>
      </p:sp>
      <p:pic>
        <p:nvPicPr>
          <p:cNvPr id="5122" name="Picture 2" descr="foto's | Surinaame.jouwweb.n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21424" y="115337"/>
            <a:ext cx="3252578" cy="17829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93546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7173"/>
            <a:ext cx="8596668" cy="1320800"/>
          </a:xfrm>
        </p:spPr>
        <p:txBody>
          <a:bodyPr/>
          <a:lstStyle/>
          <a:p>
            <a:pPr algn="ctr"/>
            <a:r>
              <a:rPr lang="en-US" sz="4000" b="1" dirty="0" smtClean="0"/>
              <a:t>Strategy</a:t>
            </a:r>
            <a:r>
              <a:rPr lang="en-US" sz="4000" b="1" u="sng" dirty="0" smtClean="0"/>
              <a:t> </a:t>
            </a:r>
            <a:r>
              <a:rPr lang="en-US" dirty="0" smtClean="0"/>
              <a:t/>
            </a:r>
            <a:br>
              <a:rPr lang="en-US" dirty="0" smtClean="0"/>
            </a:br>
            <a:endParaRPr lang="nl-NL" b="1" i="1" dirty="0"/>
          </a:p>
        </p:txBody>
      </p:sp>
      <p:sp>
        <p:nvSpPr>
          <p:cNvPr id="3" name="Content Placeholder 2"/>
          <p:cNvSpPr>
            <a:spLocks noGrp="1"/>
          </p:cNvSpPr>
          <p:nvPr>
            <p:ph idx="1"/>
          </p:nvPr>
        </p:nvSpPr>
        <p:spPr>
          <a:xfrm>
            <a:off x="177188" y="1205580"/>
            <a:ext cx="10515600" cy="5447399"/>
          </a:xfrm>
        </p:spPr>
        <p:txBody>
          <a:bodyPr>
            <a:normAutofit fontScale="92500" lnSpcReduction="20000"/>
          </a:bodyPr>
          <a:lstStyle/>
          <a:p>
            <a:pPr marL="0" indent="0" algn="ctr">
              <a:buNone/>
            </a:pPr>
            <a:endParaRPr lang="nl-NL" sz="4000" b="1" dirty="0" smtClean="0"/>
          </a:p>
          <a:p>
            <a:pPr>
              <a:buFont typeface="Wingdings" panose="05000000000000000000" pitchFamily="2" charset="2"/>
              <a:buChar char="Ø"/>
            </a:pPr>
            <a:r>
              <a:rPr lang="en-US" sz="4000" dirty="0" smtClean="0"/>
              <a:t>Partnership with credit institutions;</a:t>
            </a:r>
          </a:p>
          <a:p>
            <a:pPr>
              <a:buFont typeface="Wingdings" panose="05000000000000000000" pitchFamily="2" charset="2"/>
              <a:buChar char="Ø"/>
            </a:pPr>
            <a:r>
              <a:rPr lang="en-US" sz="4000" dirty="0" smtClean="0"/>
              <a:t>Continued dialogue with private sector organizations;</a:t>
            </a:r>
          </a:p>
          <a:p>
            <a:pPr>
              <a:buFont typeface="Wingdings" panose="05000000000000000000" pitchFamily="2" charset="2"/>
              <a:buChar char="Ø"/>
            </a:pPr>
            <a:r>
              <a:rPr lang="en-US" sz="4000" dirty="0" smtClean="0"/>
              <a:t>Monitoring of national and international developments;</a:t>
            </a:r>
          </a:p>
          <a:p>
            <a:pPr>
              <a:buFont typeface="Wingdings" panose="05000000000000000000" pitchFamily="2" charset="2"/>
              <a:buChar char="Ø"/>
            </a:pPr>
            <a:r>
              <a:rPr lang="en-US" sz="4000" dirty="0" smtClean="0"/>
              <a:t>Compile and analyze statistics and where necessary adjust policies;</a:t>
            </a:r>
          </a:p>
          <a:p>
            <a:pPr>
              <a:buFont typeface="Wingdings" panose="05000000000000000000" pitchFamily="2" charset="2"/>
              <a:buChar char="Ø"/>
            </a:pPr>
            <a:r>
              <a:rPr lang="en-US" sz="4000" dirty="0" smtClean="0"/>
              <a:t>Further development of the credit guarantee system in Suriname. </a:t>
            </a:r>
          </a:p>
        </p:txBody>
      </p:sp>
      <p:pic>
        <p:nvPicPr>
          <p:cNvPr id="6" name="Picture 5"/>
          <p:cNvPicPr/>
          <p:nvPr/>
        </p:nvPicPr>
        <p:blipFill rotWithShape="1">
          <a:blip r:embed="rId2" cstate="print">
            <a:extLst>
              <a:ext uri="{28A0092B-C50C-407E-A947-70E740481C1C}">
                <a14:useLocalDpi xmlns:a14="http://schemas.microsoft.com/office/drawing/2010/main" val="0"/>
              </a:ext>
            </a:extLst>
          </a:blip>
          <a:srcRect l="16788" t="11015" r="61639" b="42813"/>
          <a:stretch/>
        </p:blipFill>
        <p:spPr bwMode="auto">
          <a:xfrm>
            <a:off x="838200" y="89885"/>
            <a:ext cx="927100" cy="1115695"/>
          </a:xfrm>
          <a:prstGeom prst="rect">
            <a:avLst/>
          </a:prstGeom>
          <a:ln>
            <a:noFill/>
          </a:ln>
          <a:extLst>
            <a:ext uri="{53640926-AAD7-44D8-BBD7-CCE9431645EC}">
              <a14:shadowObscured xmlns:a14="http://schemas.microsoft.com/office/drawing/2010/main"/>
            </a:ext>
          </a:extLst>
        </p:spPr>
      </p:pic>
      <p:sp>
        <p:nvSpPr>
          <p:cNvPr id="4" name="Slide Number Placeholder 3"/>
          <p:cNvSpPr>
            <a:spLocks noGrp="1"/>
          </p:cNvSpPr>
          <p:nvPr>
            <p:ph type="sldNum" sz="quarter" idx="12"/>
          </p:nvPr>
        </p:nvSpPr>
        <p:spPr/>
        <p:txBody>
          <a:bodyPr/>
          <a:lstStyle/>
          <a:p>
            <a:fld id="{08AE3CED-9ECE-4682-9723-63AA02C29AFE}" type="slidenum">
              <a:rPr lang="en-US" smtClean="0"/>
              <a:pPr/>
              <a:t>13</a:t>
            </a:fld>
            <a:endParaRPr lang="en-US"/>
          </a:p>
        </p:txBody>
      </p:sp>
      <p:pic>
        <p:nvPicPr>
          <p:cNvPr id="7172" name="Picture 4" descr="Faya Lobi, national flower of Suriname (South Americ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74001" y="87980"/>
            <a:ext cx="2542915" cy="19708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55208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6650" y="91225"/>
            <a:ext cx="9508066" cy="1320800"/>
          </a:xfrm>
        </p:spPr>
        <p:txBody>
          <a:bodyPr>
            <a:normAutofit fontScale="90000"/>
          </a:bodyPr>
          <a:lstStyle/>
          <a:p>
            <a:pPr algn="ctr"/>
            <a:r>
              <a:rPr lang="en-US" b="1" dirty="0" smtClean="0"/>
              <a:t>Basic assumptions</a:t>
            </a:r>
            <a:r>
              <a:rPr lang="en-US" b="1" u="sng" dirty="0" smtClean="0"/>
              <a:t/>
            </a:r>
            <a:br>
              <a:rPr lang="en-US" b="1" u="sng" dirty="0" smtClean="0"/>
            </a:br>
            <a:r>
              <a:rPr lang="en-US" b="1" u="sng" dirty="0" smtClean="0"/>
              <a:t>(</a:t>
            </a:r>
            <a:r>
              <a:rPr lang="en-US" b="1" dirty="0" smtClean="0"/>
              <a:t>No conflicting objectives!)</a:t>
            </a:r>
            <a:r>
              <a:rPr lang="en-US" dirty="0" smtClean="0"/>
              <a:t/>
            </a:r>
            <a:br>
              <a:rPr lang="en-US" dirty="0" smtClean="0"/>
            </a:br>
            <a:endParaRPr lang="en-US" dirty="0"/>
          </a:p>
        </p:txBody>
      </p:sp>
      <p:sp>
        <p:nvSpPr>
          <p:cNvPr id="3" name="Content Placeholder 2"/>
          <p:cNvSpPr>
            <a:spLocks noGrp="1"/>
          </p:cNvSpPr>
          <p:nvPr>
            <p:ph idx="1"/>
          </p:nvPr>
        </p:nvSpPr>
        <p:spPr>
          <a:xfrm>
            <a:off x="677334" y="1495106"/>
            <a:ext cx="10168466" cy="5269761"/>
          </a:xfrm>
        </p:spPr>
        <p:txBody>
          <a:bodyPr>
            <a:normAutofit/>
          </a:bodyPr>
          <a:lstStyle/>
          <a:p>
            <a:pPr marL="0" indent="0">
              <a:buNone/>
            </a:pPr>
            <a:r>
              <a:rPr lang="nl-NL" sz="3500" b="1" dirty="0" smtClean="0"/>
              <a:t>	</a:t>
            </a:r>
            <a:endParaRPr lang="nl-NL" sz="3500" b="1" u="sng" dirty="0" smtClean="0"/>
          </a:p>
          <a:p>
            <a:pPr lvl="1">
              <a:buFont typeface="Wingdings" panose="05000000000000000000" pitchFamily="2" charset="2"/>
              <a:buChar char="Ø"/>
            </a:pPr>
            <a:r>
              <a:rPr lang="en-US" sz="3200" dirty="0" smtClean="0"/>
              <a:t>Commercial banks / credit institutions eager to extend credit;</a:t>
            </a:r>
          </a:p>
          <a:p>
            <a:pPr lvl="1">
              <a:buFont typeface="Wingdings" panose="05000000000000000000" pitchFamily="2" charset="2"/>
              <a:buChar char="Ø"/>
            </a:pPr>
            <a:r>
              <a:rPr lang="en-US" sz="3200" dirty="0" smtClean="0"/>
              <a:t> Commercial banks / credit institutions operate prudently;</a:t>
            </a:r>
          </a:p>
          <a:p>
            <a:pPr lvl="1">
              <a:buFont typeface="Wingdings" panose="05000000000000000000" pitchFamily="2" charset="2"/>
              <a:buChar char="Ø"/>
            </a:pPr>
            <a:r>
              <a:rPr lang="en-US" sz="3200" dirty="0" smtClean="0"/>
              <a:t>Companies need financing …..against prevailing conditions;</a:t>
            </a:r>
          </a:p>
          <a:p>
            <a:pPr lvl="1">
              <a:buFont typeface="Wingdings" panose="05000000000000000000" pitchFamily="2" charset="2"/>
              <a:buChar char="Ø"/>
            </a:pPr>
            <a:r>
              <a:rPr lang="en-US" sz="3200" dirty="0" smtClean="0"/>
              <a:t>Production growth / employment main policies Government</a:t>
            </a:r>
          </a:p>
          <a:p>
            <a:pPr lvl="1"/>
            <a:endParaRPr lang="nl-NL" dirty="0" smtClean="0"/>
          </a:p>
        </p:txBody>
      </p:sp>
      <p:pic>
        <p:nvPicPr>
          <p:cNvPr id="4" name="Picture 3"/>
          <p:cNvPicPr/>
          <p:nvPr/>
        </p:nvPicPr>
        <p:blipFill rotWithShape="1">
          <a:blip r:embed="rId2" cstate="print">
            <a:extLst>
              <a:ext uri="{28A0092B-C50C-407E-A947-70E740481C1C}">
                <a14:useLocalDpi xmlns:a14="http://schemas.microsoft.com/office/drawing/2010/main" val="0"/>
              </a:ext>
            </a:extLst>
          </a:blip>
          <a:srcRect l="16788" t="11015" r="61639" b="42813"/>
          <a:stretch/>
        </p:blipFill>
        <p:spPr bwMode="auto">
          <a:xfrm>
            <a:off x="677334" y="379411"/>
            <a:ext cx="927100" cy="1115695"/>
          </a:xfrm>
          <a:prstGeom prst="rect">
            <a:avLst/>
          </a:prstGeom>
          <a:ln>
            <a:noFill/>
          </a:ln>
          <a:extLst>
            <a:ext uri="{53640926-AAD7-44D8-BBD7-CCE9431645EC}">
              <a14:shadowObscured xmlns:a14="http://schemas.microsoft.com/office/drawing/2010/main"/>
            </a:ext>
          </a:extLst>
        </p:spPr>
      </p:pic>
      <p:sp>
        <p:nvSpPr>
          <p:cNvPr id="5" name="Slide Number Placeholder 4"/>
          <p:cNvSpPr>
            <a:spLocks noGrp="1"/>
          </p:cNvSpPr>
          <p:nvPr>
            <p:ph type="sldNum" sz="quarter" idx="12"/>
          </p:nvPr>
        </p:nvSpPr>
        <p:spPr/>
        <p:txBody>
          <a:bodyPr/>
          <a:lstStyle/>
          <a:p>
            <a:fld id="{08AE3CED-9ECE-4682-9723-63AA02C29AFE}" type="slidenum">
              <a:rPr lang="en-US" smtClean="0"/>
              <a:pPr/>
              <a:t>14</a:t>
            </a:fld>
            <a:endParaRPr lang="en-US"/>
          </a:p>
        </p:txBody>
      </p:sp>
      <p:pic>
        <p:nvPicPr>
          <p:cNvPr id="6146" name="Picture 2" descr="Faya Lobi, national flower of Suriname (South Americ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55130" y="91225"/>
            <a:ext cx="1949986" cy="17186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29058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41922"/>
            <a:ext cx="8596668" cy="1320800"/>
          </a:xfrm>
        </p:spPr>
        <p:txBody>
          <a:bodyPr>
            <a:normAutofit/>
          </a:bodyPr>
          <a:lstStyle/>
          <a:p>
            <a:pPr algn="ctr"/>
            <a:r>
              <a:rPr lang="nl-NL" sz="4000" b="1" dirty="0" smtClean="0"/>
              <a:t>Procedures</a:t>
            </a:r>
            <a:endParaRPr lang="nl-NL" sz="4000" b="1" dirty="0"/>
          </a:p>
        </p:txBody>
      </p:sp>
      <p:sp>
        <p:nvSpPr>
          <p:cNvPr id="3" name="Content Placeholder 2"/>
          <p:cNvSpPr>
            <a:spLocks noGrp="1"/>
          </p:cNvSpPr>
          <p:nvPr>
            <p:ph idx="1"/>
          </p:nvPr>
        </p:nvSpPr>
        <p:spPr>
          <a:xfrm>
            <a:off x="423945" y="1360170"/>
            <a:ext cx="9425135" cy="5379296"/>
          </a:xfrm>
        </p:spPr>
        <p:txBody>
          <a:bodyPr>
            <a:normAutofit fontScale="92500" lnSpcReduction="10000"/>
          </a:bodyPr>
          <a:lstStyle/>
          <a:p>
            <a:pPr>
              <a:buFont typeface="Wingdings" panose="05000000000000000000" pitchFamily="2" charset="2"/>
              <a:buChar char="Ø"/>
            </a:pPr>
            <a:r>
              <a:rPr lang="en-US" sz="3000" dirty="0" smtClean="0"/>
              <a:t>Credit institution (CI) considers loan application as usual;</a:t>
            </a:r>
          </a:p>
          <a:p>
            <a:pPr>
              <a:buFont typeface="Wingdings" panose="05000000000000000000" pitchFamily="2" charset="2"/>
              <a:buChar char="Ø"/>
            </a:pPr>
            <a:r>
              <a:rPr lang="en-US" sz="3000" dirty="0" smtClean="0"/>
              <a:t>Applicant (company) meets all requirements but lacks sufficient collateral; </a:t>
            </a:r>
          </a:p>
          <a:p>
            <a:pPr>
              <a:buFont typeface="Wingdings" panose="05000000000000000000" pitchFamily="2" charset="2"/>
              <a:buChar char="Ø"/>
            </a:pPr>
            <a:r>
              <a:rPr lang="en-US" sz="3000" dirty="0" smtClean="0"/>
              <a:t>CI applies for guarantee at CGFS </a:t>
            </a:r>
            <a:r>
              <a:rPr lang="en-US" sz="3000" dirty="0"/>
              <a:t>on its own discretion to </a:t>
            </a:r>
            <a:r>
              <a:rPr lang="en-US" sz="3000" dirty="0" smtClean="0"/>
              <a:t>cover its risks;</a:t>
            </a:r>
          </a:p>
          <a:p>
            <a:pPr>
              <a:buFont typeface="Wingdings" panose="05000000000000000000" pitchFamily="2" charset="2"/>
              <a:buChar char="Ø"/>
            </a:pPr>
            <a:r>
              <a:rPr lang="en-US" sz="3000" dirty="0" smtClean="0"/>
              <a:t>NDB assesses guarantee application;</a:t>
            </a:r>
          </a:p>
          <a:p>
            <a:pPr>
              <a:buFont typeface="Wingdings" panose="05000000000000000000" pitchFamily="2" charset="2"/>
              <a:buChar char="Ø"/>
            </a:pPr>
            <a:r>
              <a:rPr lang="en-US" sz="3000" dirty="0" smtClean="0"/>
              <a:t>NDB makes proposal to CGFS;</a:t>
            </a:r>
          </a:p>
          <a:p>
            <a:pPr>
              <a:buFont typeface="Wingdings" panose="05000000000000000000" pitchFamily="2" charset="2"/>
              <a:buChar char="Ø"/>
            </a:pPr>
            <a:r>
              <a:rPr lang="en-US" sz="3000" dirty="0" smtClean="0"/>
              <a:t>CGFS approves proposal;</a:t>
            </a:r>
          </a:p>
          <a:p>
            <a:pPr>
              <a:buFont typeface="Wingdings" panose="05000000000000000000" pitchFamily="2" charset="2"/>
              <a:buChar char="Ø"/>
            </a:pPr>
            <a:r>
              <a:rPr lang="en-US" sz="3000" dirty="0" smtClean="0"/>
              <a:t>NDB and credit institution sign guarantee contract (GC).</a:t>
            </a:r>
            <a:endParaRPr lang="nl-NL" dirty="0"/>
          </a:p>
        </p:txBody>
      </p:sp>
      <p:pic>
        <p:nvPicPr>
          <p:cNvPr id="4" name="Picture 3"/>
          <p:cNvPicPr/>
          <p:nvPr/>
        </p:nvPicPr>
        <p:blipFill rotWithShape="1">
          <a:blip r:embed="rId2" cstate="print">
            <a:extLst>
              <a:ext uri="{28A0092B-C50C-407E-A947-70E740481C1C}">
                <a14:useLocalDpi xmlns:a14="http://schemas.microsoft.com/office/drawing/2010/main" val="0"/>
              </a:ext>
            </a:extLst>
          </a:blip>
          <a:srcRect l="16788" t="11015" r="61639" b="42813"/>
          <a:stretch/>
        </p:blipFill>
        <p:spPr bwMode="auto">
          <a:xfrm>
            <a:off x="677334" y="244475"/>
            <a:ext cx="927100" cy="1115695"/>
          </a:xfrm>
          <a:prstGeom prst="rect">
            <a:avLst/>
          </a:prstGeom>
          <a:ln>
            <a:noFill/>
          </a:ln>
          <a:extLst>
            <a:ext uri="{53640926-AAD7-44D8-BBD7-CCE9431645EC}">
              <a14:shadowObscured xmlns:a14="http://schemas.microsoft.com/office/drawing/2010/main"/>
            </a:ext>
          </a:extLst>
        </p:spPr>
      </p:pic>
      <p:sp>
        <p:nvSpPr>
          <p:cNvPr id="5" name="Slide Number Placeholder 4"/>
          <p:cNvSpPr>
            <a:spLocks noGrp="1"/>
          </p:cNvSpPr>
          <p:nvPr>
            <p:ph type="sldNum" sz="quarter" idx="12"/>
          </p:nvPr>
        </p:nvSpPr>
        <p:spPr/>
        <p:txBody>
          <a:bodyPr/>
          <a:lstStyle/>
          <a:p>
            <a:fld id="{08AE3CED-9ECE-4682-9723-63AA02C29AFE}" type="slidenum">
              <a:rPr lang="en-US" smtClean="0"/>
              <a:pPr/>
              <a:t>15</a:t>
            </a:fld>
            <a:endParaRPr lang="en-US"/>
          </a:p>
        </p:txBody>
      </p:sp>
    </p:spTree>
    <p:extLst>
      <p:ext uri="{BB962C8B-B14F-4D97-AF65-F5344CB8AC3E}">
        <p14:creationId xmlns:p14="http://schemas.microsoft.com/office/powerpoint/2010/main" val="2525076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5999" y="141921"/>
            <a:ext cx="8403423" cy="1322811"/>
          </a:xfrm>
        </p:spPr>
        <p:txBody>
          <a:bodyPr>
            <a:normAutofit/>
          </a:bodyPr>
          <a:lstStyle/>
          <a:p>
            <a:pPr algn="ctr"/>
            <a:r>
              <a:rPr lang="nl-NL" sz="4000" b="1" dirty="0" err="1" smtClean="0"/>
              <a:t>Guarantee</a:t>
            </a:r>
            <a:r>
              <a:rPr lang="nl-NL" sz="4000" b="1" dirty="0" smtClean="0"/>
              <a:t> </a:t>
            </a:r>
            <a:r>
              <a:rPr lang="nl-NL" sz="4000" b="1" dirty="0" err="1" smtClean="0"/>
              <a:t>contracts</a:t>
            </a:r>
            <a:r>
              <a:rPr lang="nl-NL" sz="4000" b="1" dirty="0" smtClean="0"/>
              <a:t/>
            </a:r>
            <a:br>
              <a:rPr lang="nl-NL" sz="4000" b="1" dirty="0" smtClean="0"/>
            </a:br>
            <a:r>
              <a:rPr lang="nl-NL" sz="3200" b="1" dirty="0" err="1"/>
              <a:t>Key</a:t>
            </a:r>
            <a:r>
              <a:rPr lang="nl-NL" sz="3200" b="1" dirty="0"/>
              <a:t> </a:t>
            </a:r>
            <a:r>
              <a:rPr lang="nl-NL" sz="3200" b="1" dirty="0" err="1"/>
              <a:t>elements</a:t>
            </a:r>
            <a:endParaRPr lang="nl-NL" sz="3200" dirty="0"/>
          </a:p>
        </p:txBody>
      </p:sp>
      <p:sp>
        <p:nvSpPr>
          <p:cNvPr id="3" name="Content Placeholder 2"/>
          <p:cNvSpPr>
            <a:spLocks noGrp="1"/>
          </p:cNvSpPr>
          <p:nvPr>
            <p:ph idx="1"/>
          </p:nvPr>
        </p:nvSpPr>
        <p:spPr>
          <a:xfrm>
            <a:off x="508001" y="1573743"/>
            <a:ext cx="10507132" cy="5224990"/>
          </a:xfrm>
        </p:spPr>
        <p:txBody>
          <a:bodyPr>
            <a:noAutofit/>
          </a:bodyPr>
          <a:lstStyle/>
          <a:p>
            <a:pPr>
              <a:buFont typeface="Wingdings" panose="05000000000000000000" pitchFamily="2" charset="2"/>
              <a:buChar char="Ø"/>
            </a:pPr>
            <a:r>
              <a:rPr lang="en-US" sz="2400" dirty="0" smtClean="0"/>
              <a:t>(GC) = contract between CI and CGFS;</a:t>
            </a:r>
          </a:p>
          <a:p>
            <a:pPr>
              <a:buFont typeface="Wingdings" panose="05000000000000000000" pitchFamily="2" charset="2"/>
              <a:buChar char="Ø"/>
            </a:pPr>
            <a:r>
              <a:rPr lang="en-US" sz="2400" dirty="0" smtClean="0"/>
              <a:t>Only CI’s recipients of guarantees;</a:t>
            </a:r>
          </a:p>
          <a:p>
            <a:pPr>
              <a:buFont typeface="Wingdings" panose="05000000000000000000" pitchFamily="2" charset="2"/>
              <a:buChar char="Ø"/>
            </a:pPr>
            <a:r>
              <a:rPr lang="en-US" sz="2400" dirty="0" smtClean="0"/>
              <a:t>Company = customer CI </a:t>
            </a:r>
            <a:r>
              <a:rPr lang="en-US" sz="2400" dirty="0" smtClean="0">
                <a:sym typeface="Wingdings" panose="05000000000000000000" pitchFamily="2" charset="2"/>
              </a:rPr>
              <a:t> </a:t>
            </a:r>
            <a:r>
              <a:rPr lang="en-US" sz="2400" dirty="0" smtClean="0"/>
              <a:t>Credit to company sole discretion of CI;</a:t>
            </a:r>
          </a:p>
          <a:p>
            <a:pPr>
              <a:buFont typeface="Wingdings" panose="05000000000000000000" pitchFamily="2" charset="2"/>
              <a:buChar char="Ø"/>
            </a:pPr>
            <a:r>
              <a:rPr lang="en-US" sz="2400" dirty="0" smtClean="0"/>
              <a:t>CI therefore has to meet requirements CGFS;</a:t>
            </a:r>
          </a:p>
          <a:p>
            <a:pPr>
              <a:buFont typeface="Wingdings" panose="05000000000000000000" pitchFamily="2" charset="2"/>
              <a:buChar char="Ø"/>
            </a:pPr>
            <a:r>
              <a:rPr lang="en-US" sz="2400" dirty="0" smtClean="0"/>
              <a:t>Guarantees up to 80% of a loan</a:t>
            </a:r>
            <a:r>
              <a:rPr lang="nl-NL" sz="2400" dirty="0" smtClean="0"/>
              <a:t>;</a:t>
            </a:r>
          </a:p>
          <a:p>
            <a:pPr>
              <a:buFont typeface="Wingdings" panose="05000000000000000000" pitchFamily="2" charset="2"/>
              <a:buChar char="Ø"/>
            </a:pPr>
            <a:r>
              <a:rPr lang="nl-NL" sz="2400" dirty="0" smtClean="0"/>
              <a:t>Constant monitoring of </a:t>
            </a:r>
            <a:r>
              <a:rPr lang="nl-NL" sz="2400" dirty="0" err="1" smtClean="0"/>
              <a:t>loan</a:t>
            </a:r>
            <a:r>
              <a:rPr lang="nl-NL" sz="2400" dirty="0" smtClean="0"/>
              <a:t> </a:t>
            </a:r>
            <a:r>
              <a:rPr lang="nl-NL" sz="2400" dirty="0" err="1" smtClean="0"/>
              <a:t>by</a:t>
            </a:r>
            <a:r>
              <a:rPr lang="nl-NL" sz="2400" dirty="0" smtClean="0"/>
              <a:t> CI</a:t>
            </a:r>
            <a:r>
              <a:rPr lang="en-US" sz="2400" dirty="0" smtClean="0"/>
              <a:t>;</a:t>
            </a:r>
            <a:endParaRPr lang="nl-NL" sz="2400" dirty="0" smtClean="0"/>
          </a:p>
          <a:p>
            <a:pPr>
              <a:buFont typeface="Wingdings" panose="05000000000000000000" pitchFamily="2" charset="2"/>
              <a:buChar char="Ø"/>
            </a:pPr>
            <a:r>
              <a:rPr lang="en-US" sz="2400" dirty="0" smtClean="0"/>
              <a:t>Compensation up to outstanding balance of loan;</a:t>
            </a:r>
          </a:p>
          <a:p>
            <a:pPr>
              <a:buFont typeface="Wingdings" panose="05000000000000000000" pitchFamily="2" charset="2"/>
              <a:buChar char="Ø"/>
            </a:pPr>
            <a:r>
              <a:rPr lang="en-US" sz="2400" dirty="0" smtClean="0"/>
              <a:t>Reporting requirement to CGFS</a:t>
            </a:r>
            <a:r>
              <a:rPr lang="nl-NL" sz="2400" dirty="0" smtClean="0"/>
              <a:t>.</a:t>
            </a:r>
            <a:endParaRPr lang="nl-NL" sz="2400" dirty="0"/>
          </a:p>
        </p:txBody>
      </p:sp>
      <p:pic>
        <p:nvPicPr>
          <p:cNvPr id="4" name="Picture 3"/>
          <p:cNvPicPr/>
          <p:nvPr/>
        </p:nvPicPr>
        <p:blipFill rotWithShape="1">
          <a:blip r:embed="rId2" cstate="print">
            <a:extLst>
              <a:ext uri="{28A0092B-C50C-407E-A947-70E740481C1C}">
                <a14:useLocalDpi xmlns:a14="http://schemas.microsoft.com/office/drawing/2010/main" val="0"/>
              </a:ext>
            </a:extLst>
          </a:blip>
          <a:srcRect l="16788" t="11015" r="61639" b="42813"/>
          <a:stretch/>
        </p:blipFill>
        <p:spPr bwMode="auto">
          <a:xfrm>
            <a:off x="88899" y="141921"/>
            <a:ext cx="927100" cy="1115695"/>
          </a:xfrm>
          <a:prstGeom prst="rect">
            <a:avLst/>
          </a:prstGeom>
          <a:ln>
            <a:noFill/>
          </a:ln>
          <a:extLst>
            <a:ext uri="{53640926-AAD7-44D8-BBD7-CCE9431645EC}">
              <a14:shadowObscured xmlns:a14="http://schemas.microsoft.com/office/drawing/2010/main"/>
            </a:ext>
          </a:extLst>
        </p:spPr>
      </p:pic>
      <p:sp>
        <p:nvSpPr>
          <p:cNvPr id="5" name="Slide Number Placeholder 4"/>
          <p:cNvSpPr>
            <a:spLocks noGrp="1"/>
          </p:cNvSpPr>
          <p:nvPr>
            <p:ph type="sldNum" sz="quarter" idx="12"/>
          </p:nvPr>
        </p:nvSpPr>
        <p:spPr/>
        <p:txBody>
          <a:bodyPr/>
          <a:lstStyle/>
          <a:p>
            <a:fld id="{08AE3CED-9ECE-4682-9723-63AA02C29AFE}" type="slidenum">
              <a:rPr lang="en-US" smtClean="0"/>
              <a:pPr/>
              <a:t>16</a:t>
            </a:fld>
            <a:endParaRPr lang="en-US"/>
          </a:p>
        </p:txBody>
      </p:sp>
    </p:spTree>
    <p:extLst>
      <p:ext uri="{BB962C8B-B14F-4D97-AF65-F5344CB8AC3E}">
        <p14:creationId xmlns:p14="http://schemas.microsoft.com/office/powerpoint/2010/main" val="41878640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dirty="0" smtClean="0"/>
              <a:t>Infant stage but …..</a:t>
            </a:r>
            <a:br>
              <a:rPr lang="en-US" sz="4000" b="1" dirty="0" smtClean="0"/>
            </a:br>
            <a:r>
              <a:rPr lang="en-US" sz="4000" b="1" dirty="0" smtClean="0"/>
              <a:t>moving forward!</a:t>
            </a:r>
            <a:br>
              <a:rPr lang="en-US" sz="4000" b="1" dirty="0" smtClean="0"/>
            </a:br>
            <a:r>
              <a:rPr lang="en-US" sz="4000" b="1" u="sng" dirty="0"/>
              <a:t/>
            </a:r>
            <a:br>
              <a:rPr lang="en-US" sz="4000" b="1" u="sng" dirty="0"/>
            </a:br>
            <a:endParaRPr lang="nl-NL" sz="4000" b="1" u="sng" dirty="0"/>
          </a:p>
        </p:txBody>
      </p:sp>
      <p:sp>
        <p:nvSpPr>
          <p:cNvPr id="3" name="Content Placeholder 2"/>
          <p:cNvSpPr>
            <a:spLocks noGrp="1"/>
          </p:cNvSpPr>
          <p:nvPr>
            <p:ph idx="1"/>
          </p:nvPr>
        </p:nvSpPr>
        <p:spPr/>
        <p:txBody>
          <a:bodyPr>
            <a:normAutofit/>
          </a:bodyPr>
          <a:lstStyle/>
          <a:p>
            <a:endParaRPr lang="en-US" sz="2800" dirty="0" smtClean="0"/>
          </a:p>
          <a:p>
            <a:pPr>
              <a:buFont typeface="Wingdings" panose="05000000000000000000" pitchFamily="2" charset="2"/>
              <a:buChar char="Ø"/>
            </a:pPr>
            <a:r>
              <a:rPr lang="en-US" sz="2800" dirty="0" smtClean="0"/>
              <a:t>GC format, procedures and conditions accepted by Credit Institutions;</a:t>
            </a:r>
          </a:p>
          <a:p>
            <a:pPr>
              <a:buFont typeface="Wingdings" panose="05000000000000000000" pitchFamily="2" charset="2"/>
              <a:buChar char="Ø"/>
            </a:pPr>
            <a:r>
              <a:rPr lang="en-US" sz="2800" dirty="0"/>
              <a:t>August </a:t>
            </a:r>
            <a:r>
              <a:rPr lang="en-US" sz="2800" dirty="0" smtClean="0"/>
              <a:t>2015, Master contract signed with Credit Institutions………….;</a:t>
            </a:r>
          </a:p>
          <a:p>
            <a:pPr>
              <a:buFont typeface="Wingdings" panose="05000000000000000000" pitchFamily="2" charset="2"/>
              <a:buChar char="Ø"/>
            </a:pPr>
            <a:r>
              <a:rPr lang="en-US" sz="2800" dirty="0" smtClean="0"/>
              <a:t>Credit Guarantee Fund Suriname now ready for business!</a:t>
            </a:r>
          </a:p>
          <a:p>
            <a:pPr>
              <a:buFont typeface="Wingdings" panose="05000000000000000000" pitchFamily="2" charset="2"/>
              <a:buChar char="Ø"/>
            </a:pPr>
            <a:endParaRPr lang="en-US" sz="2800" dirty="0" smtClean="0"/>
          </a:p>
          <a:p>
            <a:pPr marL="0" indent="0">
              <a:buNone/>
            </a:pPr>
            <a:endParaRPr lang="en-US" sz="2800" dirty="0" smtClean="0"/>
          </a:p>
          <a:p>
            <a:endParaRPr lang="nl-NL" sz="2800" dirty="0"/>
          </a:p>
        </p:txBody>
      </p:sp>
      <p:pic>
        <p:nvPicPr>
          <p:cNvPr id="4" name="Picture 3"/>
          <p:cNvPicPr/>
          <p:nvPr/>
        </p:nvPicPr>
        <p:blipFill rotWithShape="1">
          <a:blip r:embed="rId2" cstate="print">
            <a:extLst>
              <a:ext uri="{28A0092B-C50C-407E-A947-70E740481C1C}">
                <a14:useLocalDpi xmlns:a14="http://schemas.microsoft.com/office/drawing/2010/main" val="0"/>
              </a:ext>
            </a:extLst>
          </a:blip>
          <a:srcRect l="16788" t="11015" r="61639" b="42813"/>
          <a:stretch/>
        </p:blipFill>
        <p:spPr bwMode="auto">
          <a:xfrm>
            <a:off x="677334" y="712152"/>
            <a:ext cx="927100" cy="1115695"/>
          </a:xfrm>
          <a:prstGeom prst="rect">
            <a:avLst/>
          </a:prstGeom>
          <a:ln>
            <a:noFill/>
          </a:ln>
          <a:extLst>
            <a:ext uri="{53640926-AAD7-44D8-BBD7-CCE9431645EC}">
              <a14:shadowObscured xmlns:a14="http://schemas.microsoft.com/office/drawing/2010/main"/>
            </a:ext>
          </a:extLst>
        </p:spPr>
      </p:pic>
      <p:sp>
        <p:nvSpPr>
          <p:cNvPr id="5" name="Slide Number Placeholder 4"/>
          <p:cNvSpPr>
            <a:spLocks noGrp="1"/>
          </p:cNvSpPr>
          <p:nvPr>
            <p:ph type="sldNum" sz="quarter" idx="12"/>
          </p:nvPr>
        </p:nvSpPr>
        <p:spPr/>
        <p:txBody>
          <a:bodyPr/>
          <a:lstStyle/>
          <a:p>
            <a:fld id="{08AE3CED-9ECE-4682-9723-63AA02C29AFE}" type="slidenum">
              <a:rPr lang="en-US" smtClean="0"/>
              <a:pPr/>
              <a:t>17</a:t>
            </a:fld>
            <a:endParaRPr lang="en-US"/>
          </a:p>
        </p:txBody>
      </p:sp>
    </p:spTree>
    <p:extLst>
      <p:ext uri="{BB962C8B-B14F-4D97-AF65-F5344CB8AC3E}">
        <p14:creationId xmlns:p14="http://schemas.microsoft.com/office/powerpoint/2010/main" val="29211389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Support to SME’s</a:t>
            </a:r>
            <a:endParaRPr lang="nl-NL" dirty="0"/>
          </a:p>
        </p:txBody>
      </p:sp>
      <p:sp>
        <p:nvSpPr>
          <p:cNvPr id="3" name="Content Placeholder 2"/>
          <p:cNvSpPr>
            <a:spLocks noGrp="1"/>
          </p:cNvSpPr>
          <p:nvPr>
            <p:ph idx="1"/>
          </p:nvPr>
        </p:nvSpPr>
        <p:spPr/>
        <p:txBody>
          <a:bodyPr/>
          <a:lstStyle/>
          <a:p>
            <a:r>
              <a:rPr lang="en-US" dirty="0" smtClean="0"/>
              <a:t>Credit Guarantees just one form of support;</a:t>
            </a:r>
          </a:p>
          <a:p>
            <a:r>
              <a:rPr lang="en-US" dirty="0" smtClean="0"/>
              <a:t>Much more has to be done;</a:t>
            </a:r>
          </a:p>
          <a:p>
            <a:r>
              <a:rPr lang="en-US" dirty="0" smtClean="0"/>
              <a:t>Where Governments slow down / lack resources, we have to pick up the slack with creativity, cooperation, continued efforts and devotion;</a:t>
            </a:r>
          </a:p>
          <a:p>
            <a:r>
              <a:rPr lang="en-US" dirty="0" smtClean="0"/>
              <a:t>National Development Banks, Multilateral Institutions, Regional Organizations pivotal in our efforts;</a:t>
            </a:r>
          </a:p>
          <a:p>
            <a:r>
              <a:rPr lang="en-US" dirty="0" smtClean="0"/>
              <a:t>SME’s will remain backbone of our economies;</a:t>
            </a:r>
          </a:p>
          <a:p>
            <a:r>
              <a:rPr lang="en-US" dirty="0" smtClean="0"/>
              <a:t>We have to remain focused!</a:t>
            </a:r>
          </a:p>
        </p:txBody>
      </p:sp>
      <p:sp>
        <p:nvSpPr>
          <p:cNvPr id="4" name="Slide Number Placeholder 3"/>
          <p:cNvSpPr>
            <a:spLocks noGrp="1"/>
          </p:cNvSpPr>
          <p:nvPr>
            <p:ph type="sldNum" sz="quarter" idx="12"/>
          </p:nvPr>
        </p:nvSpPr>
        <p:spPr/>
        <p:txBody>
          <a:bodyPr/>
          <a:lstStyle/>
          <a:p>
            <a:fld id="{08AE3CED-9ECE-4682-9723-63AA02C29AFE}" type="slidenum">
              <a:rPr lang="en-US" smtClean="0"/>
              <a:pPr/>
              <a:t>18</a:t>
            </a:fld>
            <a:endParaRPr lang="en-US"/>
          </a:p>
        </p:txBody>
      </p:sp>
      <p:pic>
        <p:nvPicPr>
          <p:cNvPr id="5" name="Picture 4"/>
          <p:cNvPicPr/>
          <p:nvPr/>
        </p:nvPicPr>
        <p:blipFill rotWithShape="1">
          <a:blip r:embed="rId2" cstate="print">
            <a:extLst>
              <a:ext uri="{28A0092B-C50C-407E-A947-70E740481C1C}">
                <a14:useLocalDpi xmlns:a14="http://schemas.microsoft.com/office/drawing/2010/main" val="0"/>
              </a:ext>
            </a:extLst>
          </a:blip>
          <a:srcRect l="16788" t="11015" r="61639" b="42813"/>
          <a:stretch/>
        </p:blipFill>
        <p:spPr bwMode="auto">
          <a:xfrm>
            <a:off x="677334" y="712152"/>
            <a:ext cx="927100" cy="111569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886967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t>Existing </a:t>
            </a:r>
            <a:r>
              <a:rPr lang="en-US" sz="3200" dirty="0" smtClean="0"/>
              <a:t>Government programs Micro/Small </a:t>
            </a:r>
            <a:r>
              <a:rPr lang="en-US" sz="3200" dirty="0"/>
              <a:t>and Medium </a:t>
            </a:r>
            <a:r>
              <a:rPr lang="en-US" sz="3200" dirty="0" smtClean="0"/>
              <a:t>Enterprises</a:t>
            </a:r>
            <a:endParaRPr lang="nl-NL" sz="3200" dirty="0"/>
          </a:p>
        </p:txBody>
      </p:sp>
      <p:sp>
        <p:nvSpPr>
          <p:cNvPr id="3" name="Content Placeholder 2"/>
          <p:cNvSpPr>
            <a:spLocks noGrp="1"/>
          </p:cNvSpPr>
          <p:nvPr>
            <p:ph idx="1"/>
          </p:nvPr>
        </p:nvSpPr>
        <p:spPr/>
        <p:txBody>
          <a:bodyPr>
            <a:normAutofit fontScale="70000" lnSpcReduction="20000"/>
          </a:bodyPr>
          <a:lstStyle/>
          <a:p>
            <a:endParaRPr lang="en-US" sz="2400" dirty="0">
              <a:solidFill>
                <a:srgbClr val="FF0000"/>
              </a:solidFill>
            </a:endParaRPr>
          </a:p>
          <a:p>
            <a:pPr lvl="1"/>
            <a:r>
              <a:rPr lang="en-US" sz="2400" dirty="0">
                <a:solidFill>
                  <a:schemeClr val="tx1"/>
                </a:solidFill>
              </a:rPr>
              <a:t>Micro Credit Fund: </a:t>
            </a:r>
            <a:endParaRPr lang="en-US" sz="2400" dirty="0" smtClean="0">
              <a:solidFill>
                <a:schemeClr val="tx1"/>
              </a:solidFill>
            </a:endParaRPr>
          </a:p>
          <a:p>
            <a:pPr lvl="2"/>
            <a:r>
              <a:rPr lang="en-US" sz="2200" dirty="0" smtClean="0">
                <a:solidFill>
                  <a:schemeClr val="tx1"/>
                </a:solidFill>
              </a:rPr>
              <a:t>2</a:t>
            </a:r>
            <a:r>
              <a:rPr lang="en-US" sz="2200" baseline="30000" dirty="0" smtClean="0">
                <a:solidFill>
                  <a:schemeClr val="tx1"/>
                </a:solidFill>
              </a:rPr>
              <a:t>nd</a:t>
            </a:r>
            <a:r>
              <a:rPr lang="en-US" sz="2200" dirty="0" smtClean="0">
                <a:solidFill>
                  <a:schemeClr val="tx1"/>
                </a:solidFill>
              </a:rPr>
              <a:t> </a:t>
            </a:r>
            <a:r>
              <a:rPr lang="en-US" sz="2200" dirty="0">
                <a:solidFill>
                  <a:schemeClr val="tx1"/>
                </a:solidFill>
              </a:rPr>
              <a:t>tier financing; </a:t>
            </a:r>
            <a:endParaRPr lang="en-US" sz="2200" dirty="0" smtClean="0">
              <a:solidFill>
                <a:schemeClr val="tx1"/>
              </a:solidFill>
            </a:endParaRPr>
          </a:p>
          <a:p>
            <a:pPr lvl="2"/>
            <a:r>
              <a:rPr lang="en-US" sz="2200" dirty="0" smtClean="0">
                <a:solidFill>
                  <a:schemeClr val="tx1"/>
                </a:solidFill>
              </a:rPr>
              <a:t>max </a:t>
            </a:r>
            <a:r>
              <a:rPr lang="en-US" sz="2200" dirty="0">
                <a:solidFill>
                  <a:schemeClr val="tx1"/>
                </a:solidFill>
              </a:rPr>
              <a:t>loan per project: SRD 10.000 </a:t>
            </a:r>
            <a:endParaRPr lang="en-US" sz="2200" dirty="0" smtClean="0">
              <a:solidFill>
                <a:schemeClr val="tx1"/>
              </a:solidFill>
            </a:endParaRPr>
          </a:p>
          <a:p>
            <a:pPr lvl="2"/>
            <a:r>
              <a:rPr lang="en-US" sz="2200" dirty="0" smtClean="0">
                <a:solidFill>
                  <a:schemeClr val="tx1"/>
                </a:solidFill>
                <a:sym typeface="Wingdings" pitchFamily="2" charset="2"/>
              </a:rPr>
              <a:t>managed by a credit institution.</a:t>
            </a:r>
            <a:endParaRPr lang="en-US" sz="2200" dirty="0">
              <a:solidFill>
                <a:schemeClr val="tx1"/>
              </a:solidFill>
            </a:endParaRPr>
          </a:p>
          <a:p>
            <a:pPr lvl="1"/>
            <a:r>
              <a:rPr lang="en-US" sz="2400" dirty="0">
                <a:solidFill>
                  <a:schemeClr val="tx1"/>
                </a:solidFill>
              </a:rPr>
              <a:t>Agriculture Credit </a:t>
            </a:r>
            <a:r>
              <a:rPr lang="en-US" sz="2400" dirty="0" smtClean="0">
                <a:solidFill>
                  <a:schemeClr val="tx1"/>
                </a:solidFill>
              </a:rPr>
              <a:t>Fund: </a:t>
            </a:r>
          </a:p>
          <a:p>
            <a:pPr lvl="2"/>
            <a:r>
              <a:rPr lang="en-US" sz="2200" dirty="0" smtClean="0">
                <a:solidFill>
                  <a:schemeClr val="tx1"/>
                </a:solidFill>
              </a:rPr>
              <a:t>1</a:t>
            </a:r>
            <a:r>
              <a:rPr lang="en-US" sz="2200" baseline="30000" dirty="0" smtClean="0">
                <a:solidFill>
                  <a:schemeClr val="tx1"/>
                </a:solidFill>
              </a:rPr>
              <a:t>st</a:t>
            </a:r>
            <a:r>
              <a:rPr lang="en-US" sz="2200" dirty="0" smtClean="0">
                <a:solidFill>
                  <a:schemeClr val="tx1"/>
                </a:solidFill>
              </a:rPr>
              <a:t> </a:t>
            </a:r>
            <a:r>
              <a:rPr lang="en-US" sz="2200" dirty="0">
                <a:solidFill>
                  <a:schemeClr val="tx1"/>
                </a:solidFill>
              </a:rPr>
              <a:t>tier financing; </a:t>
            </a:r>
            <a:endParaRPr lang="en-US" sz="2200" dirty="0" smtClean="0">
              <a:solidFill>
                <a:schemeClr val="tx1"/>
              </a:solidFill>
            </a:endParaRPr>
          </a:p>
          <a:p>
            <a:pPr lvl="2"/>
            <a:r>
              <a:rPr lang="en-US" sz="2200" dirty="0">
                <a:solidFill>
                  <a:schemeClr val="tx1"/>
                </a:solidFill>
              </a:rPr>
              <a:t>O</a:t>
            </a:r>
            <a:r>
              <a:rPr lang="en-US" sz="2200" dirty="0" smtClean="0">
                <a:solidFill>
                  <a:schemeClr val="tx1"/>
                </a:solidFill>
              </a:rPr>
              <a:t>nly </a:t>
            </a:r>
            <a:r>
              <a:rPr lang="en-US" sz="2200" dirty="0" smtClean="0">
                <a:solidFill>
                  <a:schemeClr val="tx1"/>
                </a:solidFill>
              </a:rPr>
              <a:t>agri-business</a:t>
            </a:r>
            <a:r>
              <a:rPr lang="en-US" sz="2200" dirty="0">
                <a:solidFill>
                  <a:schemeClr val="tx1"/>
                </a:solidFill>
              </a:rPr>
              <a:t>; </a:t>
            </a:r>
            <a:endParaRPr lang="en-US" sz="2200" dirty="0" smtClean="0">
              <a:solidFill>
                <a:schemeClr val="tx1"/>
              </a:solidFill>
            </a:endParaRPr>
          </a:p>
          <a:p>
            <a:pPr lvl="2"/>
            <a:r>
              <a:rPr lang="en-US" sz="2200" dirty="0" smtClean="0">
                <a:solidFill>
                  <a:schemeClr val="tx1"/>
                </a:solidFill>
              </a:rPr>
              <a:t>SRD </a:t>
            </a:r>
            <a:r>
              <a:rPr lang="en-US" sz="2200" dirty="0">
                <a:solidFill>
                  <a:schemeClr val="tx1"/>
                </a:solidFill>
              </a:rPr>
              <a:t>200.000 </a:t>
            </a:r>
            <a:r>
              <a:rPr lang="en-US" sz="2200" dirty="0" smtClean="0">
                <a:solidFill>
                  <a:schemeClr val="tx1"/>
                </a:solidFill>
              </a:rPr>
              <a:t>max </a:t>
            </a:r>
            <a:r>
              <a:rPr lang="en-US" sz="2200" dirty="0">
                <a:solidFill>
                  <a:schemeClr val="tx1"/>
                </a:solidFill>
              </a:rPr>
              <a:t>loan per </a:t>
            </a:r>
            <a:r>
              <a:rPr lang="en-US" sz="2200" dirty="0" smtClean="0">
                <a:solidFill>
                  <a:schemeClr val="tx1"/>
                </a:solidFill>
              </a:rPr>
              <a:t>project</a:t>
            </a:r>
          </a:p>
          <a:p>
            <a:pPr lvl="2"/>
            <a:r>
              <a:rPr lang="en-US" sz="2200" dirty="0">
                <a:solidFill>
                  <a:schemeClr val="tx1"/>
                </a:solidFill>
                <a:sym typeface="Wingdings" pitchFamily="2" charset="2"/>
              </a:rPr>
              <a:t>M</a:t>
            </a:r>
            <a:r>
              <a:rPr lang="en-US" sz="2200" dirty="0" smtClean="0">
                <a:solidFill>
                  <a:schemeClr val="tx1"/>
                </a:solidFill>
                <a:sym typeface="Wingdings" pitchFamily="2" charset="2"/>
              </a:rPr>
              <a:t>anaged </a:t>
            </a:r>
            <a:r>
              <a:rPr lang="en-US" sz="2200" dirty="0">
                <a:solidFill>
                  <a:schemeClr val="tx1"/>
                </a:solidFill>
                <a:sym typeface="Wingdings" pitchFamily="2" charset="2"/>
              </a:rPr>
              <a:t>by </a:t>
            </a:r>
            <a:r>
              <a:rPr lang="en-US" sz="2200" dirty="0" smtClean="0">
                <a:solidFill>
                  <a:schemeClr val="tx1"/>
                </a:solidFill>
                <a:sym typeface="Wingdings" pitchFamily="2" charset="2"/>
              </a:rPr>
              <a:t>Agriculture bank</a:t>
            </a:r>
          </a:p>
          <a:p>
            <a:pPr lvl="2"/>
            <a:r>
              <a:rPr lang="en-US" sz="2200" dirty="0" smtClean="0">
                <a:solidFill>
                  <a:schemeClr val="tx1"/>
                </a:solidFill>
                <a:sym typeface="Wingdings" pitchFamily="2" charset="2"/>
              </a:rPr>
              <a:t>Business Agriculture Bank will be transferred to NDB effective end </a:t>
            </a:r>
            <a:r>
              <a:rPr lang="en-US" sz="2200" dirty="0">
                <a:solidFill>
                  <a:schemeClr val="tx1"/>
                </a:solidFill>
                <a:sym typeface="Wingdings" pitchFamily="2" charset="2"/>
              </a:rPr>
              <a:t>of October 2015</a:t>
            </a:r>
            <a:endParaRPr lang="en-US" sz="2200" dirty="0">
              <a:solidFill>
                <a:schemeClr val="tx1"/>
              </a:solidFill>
            </a:endParaRPr>
          </a:p>
          <a:p>
            <a:endParaRPr lang="nl-NL" dirty="0"/>
          </a:p>
        </p:txBody>
      </p:sp>
      <p:sp>
        <p:nvSpPr>
          <p:cNvPr id="4" name="Slide Number Placeholder 3"/>
          <p:cNvSpPr>
            <a:spLocks noGrp="1"/>
          </p:cNvSpPr>
          <p:nvPr>
            <p:ph type="sldNum" sz="quarter" idx="12"/>
          </p:nvPr>
        </p:nvSpPr>
        <p:spPr/>
        <p:txBody>
          <a:bodyPr/>
          <a:lstStyle/>
          <a:p>
            <a:fld id="{08AE3CED-9ECE-4682-9723-63AA02C29AFE}" type="slidenum">
              <a:rPr lang="en-US" smtClean="0"/>
              <a:pPr/>
              <a:t>19</a:t>
            </a:fld>
            <a:endParaRPr lang="en-US"/>
          </a:p>
        </p:txBody>
      </p:sp>
    </p:spTree>
    <p:extLst>
      <p:ext uri="{BB962C8B-B14F-4D97-AF65-F5344CB8AC3E}">
        <p14:creationId xmlns:p14="http://schemas.microsoft.com/office/powerpoint/2010/main" val="25981154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Table of contents</a:t>
            </a:r>
            <a:endParaRPr lang="nl-NL" dirty="0"/>
          </a:p>
        </p:txBody>
      </p:sp>
      <p:sp>
        <p:nvSpPr>
          <p:cNvPr id="3" name="Content Placeholder 2"/>
          <p:cNvSpPr>
            <a:spLocks noGrp="1"/>
          </p:cNvSpPr>
          <p:nvPr>
            <p:ph idx="1"/>
          </p:nvPr>
        </p:nvSpPr>
        <p:spPr/>
        <p:txBody>
          <a:bodyPr>
            <a:normAutofit/>
          </a:bodyPr>
          <a:lstStyle/>
          <a:p>
            <a:endParaRPr lang="en-US" sz="3600" dirty="0" smtClean="0"/>
          </a:p>
          <a:p>
            <a:pPr algn="ctr"/>
            <a:r>
              <a:rPr lang="en-US" sz="3600" dirty="0" smtClean="0"/>
              <a:t>Country background </a:t>
            </a:r>
          </a:p>
          <a:p>
            <a:pPr algn="ctr"/>
            <a:r>
              <a:rPr lang="en-US" sz="3600" dirty="0" smtClean="0"/>
              <a:t>The economy at a glance</a:t>
            </a:r>
          </a:p>
          <a:p>
            <a:pPr algn="ctr"/>
            <a:r>
              <a:rPr lang="en-US" sz="3600" dirty="0" smtClean="0"/>
              <a:t>The Credit Guarantee Fund</a:t>
            </a:r>
            <a:endParaRPr lang="nl-NL" sz="3600" dirty="0"/>
          </a:p>
        </p:txBody>
      </p:sp>
      <p:sp>
        <p:nvSpPr>
          <p:cNvPr id="4" name="Slide Number Placeholder 3"/>
          <p:cNvSpPr>
            <a:spLocks noGrp="1"/>
          </p:cNvSpPr>
          <p:nvPr>
            <p:ph type="sldNum" sz="quarter" idx="12"/>
          </p:nvPr>
        </p:nvSpPr>
        <p:spPr/>
        <p:txBody>
          <a:bodyPr/>
          <a:lstStyle/>
          <a:p>
            <a:fld id="{08AE3CED-9ECE-4682-9723-63AA02C29AFE}" type="slidenum">
              <a:rPr lang="en-US" smtClean="0"/>
              <a:pPr/>
              <a:t>2</a:t>
            </a:fld>
            <a:endParaRPr lang="en-US"/>
          </a:p>
        </p:txBody>
      </p:sp>
      <p:pic>
        <p:nvPicPr>
          <p:cNvPr id="5" name="Picture 4"/>
          <p:cNvPicPr/>
          <p:nvPr/>
        </p:nvPicPr>
        <p:blipFill rotWithShape="1">
          <a:blip r:embed="rId2" cstate="print">
            <a:extLst>
              <a:ext uri="{28A0092B-C50C-407E-A947-70E740481C1C}">
                <a14:useLocalDpi xmlns:a14="http://schemas.microsoft.com/office/drawing/2010/main" val="0"/>
              </a:ext>
            </a:extLst>
          </a:blip>
          <a:srcRect l="16788" t="11015" r="61639" b="42813"/>
          <a:stretch/>
        </p:blipFill>
        <p:spPr bwMode="auto">
          <a:xfrm>
            <a:off x="1184643" y="480325"/>
            <a:ext cx="996697" cy="108842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621829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National Development Bank</a:t>
            </a:r>
            <a:br>
              <a:rPr lang="en-US" dirty="0" smtClean="0"/>
            </a:br>
            <a:r>
              <a:rPr lang="en-US" dirty="0" smtClean="0"/>
              <a:t>Eager to play its role</a:t>
            </a:r>
            <a:endParaRPr lang="nl-NL" dirty="0"/>
          </a:p>
        </p:txBody>
      </p:sp>
      <p:sp>
        <p:nvSpPr>
          <p:cNvPr id="3" name="Content Placeholder 2"/>
          <p:cNvSpPr>
            <a:spLocks noGrp="1"/>
          </p:cNvSpPr>
          <p:nvPr>
            <p:ph idx="1"/>
          </p:nvPr>
        </p:nvSpPr>
        <p:spPr>
          <a:xfrm>
            <a:off x="677334" y="2172621"/>
            <a:ext cx="8596668" cy="3880773"/>
          </a:xfrm>
        </p:spPr>
        <p:txBody>
          <a:bodyPr>
            <a:normAutofit/>
          </a:bodyPr>
          <a:lstStyle/>
          <a:p>
            <a:pPr marL="0" indent="0" algn="ctr">
              <a:buNone/>
            </a:pPr>
            <a:r>
              <a:rPr lang="en-US" sz="2000" dirty="0" smtClean="0">
                <a:solidFill>
                  <a:schemeClr val="tx1"/>
                </a:solidFill>
              </a:rPr>
              <a:t>Existing </a:t>
            </a:r>
            <a:r>
              <a:rPr lang="en-US" sz="2000" dirty="0">
                <a:solidFill>
                  <a:schemeClr val="tx1"/>
                </a:solidFill>
              </a:rPr>
              <a:t>programs</a:t>
            </a:r>
          </a:p>
          <a:p>
            <a:pPr lvl="1"/>
            <a:r>
              <a:rPr lang="en-US" sz="2000" dirty="0">
                <a:solidFill>
                  <a:schemeClr val="tx1"/>
                </a:solidFill>
              </a:rPr>
              <a:t>Investment Fund: </a:t>
            </a:r>
            <a:endParaRPr lang="en-US" sz="2000" dirty="0" smtClean="0">
              <a:solidFill>
                <a:schemeClr val="tx1"/>
              </a:solidFill>
            </a:endParaRPr>
          </a:p>
          <a:p>
            <a:pPr lvl="2"/>
            <a:r>
              <a:rPr lang="en-US" sz="1800" dirty="0" smtClean="0">
                <a:solidFill>
                  <a:schemeClr val="tx1"/>
                </a:solidFill>
              </a:rPr>
              <a:t>1</a:t>
            </a:r>
            <a:r>
              <a:rPr lang="en-US" sz="1800" baseline="30000" dirty="0" smtClean="0">
                <a:solidFill>
                  <a:schemeClr val="tx1"/>
                </a:solidFill>
              </a:rPr>
              <a:t>st</a:t>
            </a:r>
            <a:r>
              <a:rPr lang="en-US" sz="1800" dirty="0" smtClean="0">
                <a:solidFill>
                  <a:schemeClr val="tx1"/>
                </a:solidFill>
              </a:rPr>
              <a:t> </a:t>
            </a:r>
            <a:r>
              <a:rPr lang="en-US" sz="1800" dirty="0">
                <a:solidFill>
                  <a:schemeClr val="tx1"/>
                </a:solidFill>
              </a:rPr>
              <a:t>tier financing; </a:t>
            </a:r>
            <a:endParaRPr lang="en-US" sz="1800" dirty="0" smtClean="0">
              <a:solidFill>
                <a:schemeClr val="tx1"/>
              </a:solidFill>
            </a:endParaRPr>
          </a:p>
          <a:p>
            <a:pPr lvl="2"/>
            <a:r>
              <a:rPr lang="en-US" sz="1800" dirty="0">
                <a:solidFill>
                  <a:schemeClr val="tx1"/>
                </a:solidFill>
              </a:rPr>
              <a:t>not </a:t>
            </a:r>
            <a:r>
              <a:rPr lang="en-US" sz="1800" dirty="0" smtClean="0">
                <a:solidFill>
                  <a:schemeClr val="tx1"/>
                </a:solidFill>
              </a:rPr>
              <a:t>specifically </a:t>
            </a:r>
            <a:r>
              <a:rPr lang="en-US" sz="1800" dirty="0">
                <a:solidFill>
                  <a:schemeClr val="tx1"/>
                </a:solidFill>
              </a:rPr>
              <a:t>focused on </a:t>
            </a:r>
            <a:r>
              <a:rPr lang="en-US" sz="1800" dirty="0" smtClean="0">
                <a:solidFill>
                  <a:schemeClr val="tx1"/>
                </a:solidFill>
              </a:rPr>
              <a:t>SME</a:t>
            </a:r>
            <a:r>
              <a:rPr lang="en-US" sz="1800" dirty="0" smtClean="0">
                <a:solidFill>
                  <a:schemeClr val="tx1"/>
                </a:solidFill>
              </a:rPr>
              <a:t>’s</a:t>
            </a:r>
            <a:endParaRPr lang="en-US" sz="1800" dirty="0" smtClean="0">
              <a:solidFill>
                <a:schemeClr val="tx1"/>
              </a:solidFill>
            </a:endParaRPr>
          </a:p>
          <a:p>
            <a:pPr lvl="2"/>
            <a:r>
              <a:rPr lang="en-US" sz="1800" dirty="0" smtClean="0">
                <a:solidFill>
                  <a:schemeClr val="tx1"/>
                </a:solidFill>
              </a:rPr>
              <a:t>no caps on loans;</a:t>
            </a:r>
            <a:endParaRPr lang="en-US" sz="1800" dirty="0">
              <a:solidFill>
                <a:schemeClr val="tx1"/>
              </a:solidFill>
            </a:endParaRPr>
          </a:p>
          <a:p>
            <a:pPr lvl="1"/>
            <a:r>
              <a:rPr lang="en-US" sz="2000" dirty="0">
                <a:solidFill>
                  <a:schemeClr val="tx1"/>
                </a:solidFill>
              </a:rPr>
              <a:t>Technical assistance to private </a:t>
            </a:r>
            <a:r>
              <a:rPr lang="en-US" sz="2000" dirty="0" smtClean="0">
                <a:solidFill>
                  <a:schemeClr val="tx1"/>
                </a:solidFill>
              </a:rPr>
              <a:t>sector:</a:t>
            </a:r>
          </a:p>
          <a:p>
            <a:pPr lvl="2"/>
            <a:r>
              <a:rPr lang="en-US" sz="1800" dirty="0" smtClean="0">
                <a:solidFill>
                  <a:schemeClr val="tx1"/>
                </a:solidFill>
              </a:rPr>
              <a:t>Non-interest bearing loans for feasibility </a:t>
            </a:r>
            <a:r>
              <a:rPr lang="en-US" sz="1800" dirty="0">
                <a:solidFill>
                  <a:schemeClr val="tx1"/>
                </a:solidFill>
              </a:rPr>
              <a:t>studies, marketing studies, </a:t>
            </a:r>
            <a:r>
              <a:rPr lang="en-US" sz="1800" dirty="0" smtClean="0">
                <a:solidFill>
                  <a:schemeClr val="tx1"/>
                </a:solidFill>
              </a:rPr>
              <a:t>training, </a:t>
            </a:r>
            <a:r>
              <a:rPr lang="en-US" sz="1800" dirty="0">
                <a:solidFill>
                  <a:schemeClr val="tx1"/>
                </a:solidFill>
              </a:rPr>
              <a:t>pilot </a:t>
            </a:r>
            <a:r>
              <a:rPr lang="en-US" sz="1800" dirty="0" smtClean="0">
                <a:solidFill>
                  <a:schemeClr val="tx1"/>
                </a:solidFill>
              </a:rPr>
              <a:t>projects, </a:t>
            </a:r>
            <a:r>
              <a:rPr lang="en-US" sz="1800" dirty="0">
                <a:solidFill>
                  <a:schemeClr val="tx1"/>
                </a:solidFill>
              </a:rPr>
              <a:t>sub sector </a:t>
            </a:r>
            <a:r>
              <a:rPr lang="en-US" sz="1800" dirty="0" smtClean="0">
                <a:solidFill>
                  <a:schemeClr val="tx1"/>
                </a:solidFill>
              </a:rPr>
              <a:t>research and </a:t>
            </a:r>
            <a:r>
              <a:rPr lang="en-US" sz="1800" dirty="0">
                <a:solidFill>
                  <a:schemeClr val="tx1"/>
                </a:solidFill>
              </a:rPr>
              <a:t>short term management </a:t>
            </a:r>
            <a:r>
              <a:rPr lang="en-US" sz="1800" dirty="0" smtClean="0">
                <a:solidFill>
                  <a:schemeClr val="tx1"/>
                </a:solidFill>
              </a:rPr>
              <a:t>assistance</a:t>
            </a:r>
            <a:r>
              <a:rPr lang="en-US" sz="1800" dirty="0">
                <a:solidFill>
                  <a:schemeClr val="tx1"/>
                </a:solidFill>
              </a:rPr>
              <a:t>.</a:t>
            </a:r>
          </a:p>
          <a:p>
            <a:endParaRPr lang="nl-NL" dirty="0"/>
          </a:p>
        </p:txBody>
      </p:sp>
      <p:sp>
        <p:nvSpPr>
          <p:cNvPr id="4" name="Slide Number Placeholder 3"/>
          <p:cNvSpPr>
            <a:spLocks noGrp="1"/>
          </p:cNvSpPr>
          <p:nvPr>
            <p:ph type="sldNum" sz="quarter" idx="12"/>
          </p:nvPr>
        </p:nvSpPr>
        <p:spPr/>
        <p:txBody>
          <a:bodyPr/>
          <a:lstStyle/>
          <a:p>
            <a:fld id="{08AE3CED-9ECE-4682-9723-63AA02C29AFE}" type="slidenum">
              <a:rPr lang="en-US" smtClean="0"/>
              <a:pPr/>
              <a:t>20</a:t>
            </a:fld>
            <a:endParaRPr lang="en-US"/>
          </a:p>
        </p:txBody>
      </p:sp>
    </p:spTree>
    <p:extLst>
      <p:ext uri="{BB962C8B-B14F-4D97-AF65-F5344CB8AC3E}">
        <p14:creationId xmlns:p14="http://schemas.microsoft.com/office/powerpoint/2010/main" val="23379221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1550989"/>
          </a:xfrm>
        </p:spPr>
        <p:txBody>
          <a:bodyPr>
            <a:normAutofit fontScale="90000"/>
          </a:bodyPr>
          <a:lstStyle/>
          <a:p>
            <a:pPr algn="ctr"/>
            <a:r>
              <a:rPr lang="en-US" dirty="0"/>
              <a:t>National Development Bank</a:t>
            </a:r>
            <a:br>
              <a:rPr lang="en-US" dirty="0"/>
            </a:br>
            <a:r>
              <a:rPr lang="en-US" dirty="0"/>
              <a:t>Eager to play its </a:t>
            </a:r>
            <a:r>
              <a:rPr lang="en-US" dirty="0" smtClean="0"/>
              <a:t>role </a:t>
            </a:r>
            <a:br>
              <a:rPr lang="en-US" dirty="0" smtClean="0"/>
            </a:br>
            <a:r>
              <a:rPr lang="en-US" dirty="0" smtClean="0"/>
              <a:t>Cont’d</a:t>
            </a:r>
            <a:endParaRPr lang="nl-NL" dirty="0"/>
          </a:p>
        </p:txBody>
      </p:sp>
      <p:sp>
        <p:nvSpPr>
          <p:cNvPr id="3" name="Content Placeholder 2"/>
          <p:cNvSpPr>
            <a:spLocks noGrp="1"/>
          </p:cNvSpPr>
          <p:nvPr>
            <p:ph idx="1"/>
          </p:nvPr>
        </p:nvSpPr>
        <p:spPr/>
        <p:txBody>
          <a:bodyPr/>
          <a:lstStyle/>
          <a:p>
            <a:r>
              <a:rPr lang="en-US" sz="2000" dirty="0">
                <a:solidFill>
                  <a:schemeClr val="tx1"/>
                </a:solidFill>
              </a:rPr>
              <a:t>New </a:t>
            </a:r>
            <a:r>
              <a:rPr lang="en-US" sz="2000" dirty="0" smtClean="0">
                <a:solidFill>
                  <a:schemeClr val="tx1"/>
                </a:solidFill>
              </a:rPr>
              <a:t>initiatives</a:t>
            </a:r>
            <a:endParaRPr lang="en-US" sz="2000" dirty="0">
              <a:solidFill>
                <a:schemeClr val="tx1"/>
              </a:solidFill>
            </a:endParaRPr>
          </a:p>
          <a:p>
            <a:pPr lvl="1"/>
            <a:r>
              <a:rPr lang="en-US" sz="2000" dirty="0" smtClean="0">
                <a:solidFill>
                  <a:schemeClr val="tx1"/>
                </a:solidFill>
              </a:rPr>
              <a:t>Special SME program in cooperation with IIC in preparation;</a:t>
            </a:r>
          </a:p>
          <a:p>
            <a:pPr lvl="1"/>
            <a:r>
              <a:rPr lang="en-US" sz="2000" dirty="0" smtClean="0">
                <a:solidFill>
                  <a:schemeClr val="tx1"/>
                </a:solidFill>
              </a:rPr>
              <a:t>Expansion existing “Agri-business credits program” with special focus on small  “primary agriculture” enterprises;  </a:t>
            </a:r>
          </a:p>
          <a:p>
            <a:pPr lvl="1"/>
            <a:r>
              <a:rPr lang="en-US" sz="2000" dirty="0" smtClean="0">
                <a:solidFill>
                  <a:schemeClr val="tx1"/>
                </a:solidFill>
              </a:rPr>
              <a:t>Financial inclusion program with regard to SME financing in cooperation with GPFI (Global Partnership for Financial </a:t>
            </a:r>
            <a:r>
              <a:rPr lang="en-US" sz="2000" dirty="0" err="1" smtClean="0">
                <a:solidFill>
                  <a:schemeClr val="tx1"/>
                </a:solidFill>
              </a:rPr>
              <a:t>Incusion</a:t>
            </a:r>
            <a:r>
              <a:rPr lang="en-US" sz="2000" dirty="0" smtClean="0">
                <a:solidFill>
                  <a:schemeClr val="tx1"/>
                </a:solidFill>
              </a:rPr>
              <a:t>);</a:t>
            </a:r>
          </a:p>
          <a:p>
            <a:pPr lvl="1"/>
            <a:r>
              <a:rPr lang="en-US" sz="2000" dirty="0" smtClean="0">
                <a:solidFill>
                  <a:schemeClr val="tx1"/>
                </a:solidFill>
              </a:rPr>
              <a:t>SME Capacity building:</a:t>
            </a:r>
          </a:p>
          <a:p>
            <a:pPr lvl="2"/>
            <a:r>
              <a:rPr lang="en-US" sz="1800" dirty="0" smtClean="0">
                <a:solidFill>
                  <a:schemeClr val="tx1"/>
                </a:solidFill>
              </a:rPr>
              <a:t>Gear education towards demand private sector</a:t>
            </a:r>
            <a:endParaRPr lang="nl-NL" sz="1800" dirty="0" smtClean="0">
              <a:solidFill>
                <a:schemeClr val="tx1"/>
              </a:solidFill>
            </a:endParaRPr>
          </a:p>
          <a:p>
            <a:pPr lvl="2"/>
            <a:r>
              <a:rPr lang="en-US" sz="1800" dirty="0" smtClean="0">
                <a:solidFill>
                  <a:schemeClr val="tx1"/>
                </a:solidFill>
              </a:rPr>
              <a:t>Enhance / upgrade technical skills of staff</a:t>
            </a:r>
            <a:endParaRPr lang="en-US" dirty="0" smtClean="0">
              <a:solidFill>
                <a:schemeClr val="tx1"/>
              </a:solidFill>
            </a:endParaRPr>
          </a:p>
          <a:p>
            <a:endParaRPr lang="nl-NL" dirty="0"/>
          </a:p>
        </p:txBody>
      </p:sp>
      <p:sp>
        <p:nvSpPr>
          <p:cNvPr id="4" name="Slide Number Placeholder 3"/>
          <p:cNvSpPr>
            <a:spLocks noGrp="1"/>
          </p:cNvSpPr>
          <p:nvPr>
            <p:ph type="sldNum" sz="quarter" idx="12"/>
          </p:nvPr>
        </p:nvSpPr>
        <p:spPr/>
        <p:txBody>
          <a:bodyPr/>
          <a:lstStyle/>
          <a:p>
            <a:fld id="{08AE3CED-9ECE-4682-9723-63AA02C29AFE}" type="slidenum">
              <a:rPr lang="en-US" smtClean="0"/>
              <a:pPr/>
              <a:t>21</a:t>
            </a:fld>
            <a:endParaRPr lang="en-US"/>
          </a:p>
        </p:txBody>
      </p:sp>
    </p:spTree>
    <p:extLst>
      <p:ext uri="{BB962C8B-B14F-4D97-AF65-F5344CB8AC3E}">
        <p14:creationId xmlns:p14="http://schemas.microsoft.com/office/powerpoint/2010/main" val="39539505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Credit Guarantee Fund </a:t>
            </a:r>
            <a:r>
              <a:rPr lang="en-US" b="1" dirty="0" smtClean="0"/>
              <a:t>Suriname</a:t>
            </a:r>
            <a:br>
              <a:rPr lang="en-US" b="1" dirty="0" smtClean="0"/>
            </a:br>
            <a:r>
              <a:rPr lang="en-US" b="1" dirty="0" smtClean="0"/>
              <a:t>now up and running</a:t>
            </a:r>
            <a:endParaRPr lang="nl-NL" dirty="0"/>
          </a:p>
        </p:txBody>
      </p:sp>
      <p:sp>
        <p:nvSpPr>
          <p:cNvPr id="3" name="Content Placeholder 2"/>
          <p:cNvSpPr>
            <a:spLocks noGrp="1"/>
          </p:cNvSpPr>
          <p:nvPr>
            <p:ph idx="1"/>
          </p:nvPr>
        </p:nvSpPr>
        <p:spPr/>
        <p:txBody>
          <a:bodyPr/>
          <a:lstStyle/>
          <a:p>
            <a:r>
              <a:rPr lang="en-US" sz="3200" dirty="0" smtClean="0"/>
              <a:t>Months ahead to become more visible:</a:t>
            </a:r>
          </a:p>
          <a:p>
            <a:pPr lvl="1"/>
            <a:r>
              <a:rPr lang="en-US" sz="3200" dirty="0" smtClean="0"/>
              <a:t>Awareness Campaign;</a:t>
            </a:r>
          </a:p>
          <a:p>
            <a:pPr lvl="1"/>
            <a:r>
              <a:rPr lang="en-US" sz="3200" dirty="0" smtClean="0"/>
              <a:t>Website up and running;</a:t>
            </a:r>
          </a:p>
          <a:p>
            <a:r>
              <a:rPr lang="en-US" sz="3200" dirty="0" smtClean="0"/>
              <a:t>Continued dialogue with all stakeholders;</a:t>
            </a:r>
          </a:p>
          <a:p>
            <a:r>
              <a:rPr lang="en-US" sz="3200" dirty="0" smtClean="0"/>
              <a:t>Cooperate with regional and international partners</a:t>
            </a:r>
          </a:p>
          <a:p>
            <a:pPr lvl="1"/>
            <a:endParaRPr lang="nl-NL" dirty="0"/>
          </a:p>
        </p:txBody>
      </p:sp>
      <p:sp>
        <p:nvSpPr>
          <p:cNvPr id="4" name="Slide Number Placeholder 3"/>
          <p:cNvSpPr>
            <a:spLocks noGrp="1"/>
          </p:cNvSpPr>
          <p:nvPr>
            <p:ph type="sldNum" sz="quarter" idx="12"/>
          </p:nvPr>
        </p:nvSpPr>
        <p:spPr/>
        <p:txBody>
          <a:bodyPr/>
          <a:lstStyle/>
          <a:p>
            <a:fld id="{08AE3CED-9ECE-4682-9723-63AA02C29AFE}" type="slidenum">
              <a:rPr lang="en-US" smtClean="0"/>
              <a:pPr/>
              <a:t>22</a:t>
            </a:fld>
            <a:endParaRPr lang="en-US"/>
          </a:p>
        </p:txBody>
      </p:sp>
      <p:pic>
        <p:nvPicPr>
          <p:cNvPr id="5" name="Picture 4"/>
          <p:cNvPicPr/>
          <p:nvPr/>
        </p:nvPicPr>
        <p:blipFill rotWithShape="1">
          <a:blip r:embed="rId2" cstate="print">
            <a:extLst>
              <a:ext uri="{28A0092B-C50C-407E-A947-70E740481C1C}">
                <a14:useLocalDpi xmlns:a14="http://schemas.microsoft.com/office/drawing/2010/main" val="0"/>
              </a:ext>
            </a:extLst>
          </a:blip>
          <a:srcRect l="16788" t="11015" r="61639" b="42813"/>
          <a:stretch/>
        </p:blipFill>
        <p:spPr bwMode="auto">
          <a:xfrm>
            <a:off x="213784" y="154305"/>
            <a:ext cx="927100" cy="111569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304470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115695"/>
          </a:xfrm>
        </p:spPr>
        <p:txBody>
          <a:bodyPr>
            <a:noAutofit/>
          </a:bodyPr>
          <a:lstStyle/>
          <a:p>
            <a:pPr algn="ctr"/>
            <a:r>
              <a:rPr lang="en-US" sz="3200" b="1" dirty="0" smtClean="0"/>
              <a:t>     Credit Guarantee Fund Suriname </a:t>
            </a:r>
            <a:br>
              <a:rPr lang="en-US" sz="3200" b="1" dirty="0" smtClean="0"/>
            </a:br>
            <a:r>
              <a:rPr lang="en-US" sz="3200" b="1" dirty="0" smtClean="0"/>
              <a:t>…….serving the community</a:t>
            </a:r>
            <a:br>
              <a:rPr lang="en-US" sz="3200" b="1" dirty="0" smtClean="0"/>
            </a:br>
            <a:endParaRPr lang="nl-NL" sz="4000" b="1" u="sng" dirty="0"/>
          </a:p>
        </p:txBody>
      </p:sp>
      <p:sp>
        <p:nvSpPr>
          <p:cNvPr id="3" name="Content Placeholder 2"/>
          <p:cNvSpPr>
            <a:spLocks noGrp="1"/>
          </p:cNvSpPr>
          <p:nvPr>
            <p:ph idx="1"/>
          </p:nvPr>
        </p:nvSpPr>
        <p:spPr>
          <a:xfrm>
            <a:off x="677334" y="2090057"/>
            <a:ext cx="10140921" cy="4490602"/>
          </a:xfrm>
        </p:spPr>
        <p:txBody>
          <a:bodyPr>
            <a:normAutofit/>
          </a:bodyPr>
          <a:lstStyle/>
          <a:p>
            <a:pPr marL="457200" lvl="1" indent="0" algn="ctr">
              <a:buNone/>
            </a:pPr>
            <a:r>
              <a:rPr lang="en-US" sz="2800" b="1" dirty="0"/>
              <a:t>Contact </a:t>
            </a:r>
            <a:r>
              <a:rPr lang="en-US" sz="2800" b="1" dirty="0" smtClean="0"/>
              <a:t>us</a:t>
            </a:r>
            <a:r>
              <a:rPr lang="en-US" sz="3600" b="1" u="sng" dirty="0"/>
              <a:t/>
            </a:r>
            <a:br>
              <a:rPr lang="en-US" sz="3600" b="1" u="sng" dirty="0"/>
            </a:br>
            <a:r>
              <a:rPr lang="en-US" sz="3000" dirty="0" smtClean="0"/>
              <a:t>Board / Operational Manager (NDB):</a:t>
            </a:r>
            <a:endParaRPr lang="nl-NL" sz="3000" dirty="0" smtClean="0"/>
          </a:p>
          <a:p>
            <a:pPr lvl="1">
              <a:buFont typeface="Wingdings" panose="05000000000000000000" pitchFamily="2" charset="2"/>
              <a:buChar char="Ø"/>
            </a:pPr>
            <a:r>
              <a:rPr lang="nl-NL" sz="3000" dirty="0" smtClean="0"/>
              <a:t>Mr. J. </a:t>
            </a:r>
            <a:r>
              <a:rPr lang="nl-NL" sz="3000" dirty="0" err="1" smtClean="0"/>
              <a:t>Lachmonstraat</a:t>
            </a:r>
            <a:r>
              <a:rPr lang="nl-NL" sz="3000" dirty="0" smtClean="0"/>
              <a:t> 160 – 162, Paramaribo</a:t>
            </a:r>
          </a:p>
          <a:p>
            <a:pPr lvl="1">
              <a:buFont typeface="Wingdings" panose="05000000000000000000" pitchFamily="2" charset="2"/>
              <a:buChar char="Ø"/>
            </a:pPr>
            <a:r>
              <a:rPr lang="nl-NL" sz="3000" dirty="0" smtClean="0"/>
              <a:t>Phone: +597 465000</a:t>
            </a:r>
          </a:p>
          <a:p>
            <a:pPr lvl="1">
              <a:buFont typeface="Wingdings" panose="05000000000000000000" pitchFamily="2" charset="2"/>
              <a:buChar char="Ø"/>
            </a:pPr>
            <a:r>
              <a:rPr lang="nl-NL" sz="3000" dirty="0" smtClean="0"/>
              <a:t>Fax: +597 497192</a:t>
            </a:r>
          </a:p>
          <a:p>
            <a:pPr lvl="1">
              <a:buFont typeface="Wingdings" panose="05000000000000000000" pitchFamily="2" charset="2"/>
              <a:buChar char="Ø"/>
            </a:pPr>
            <a:r>
              <a:rPr lang="nl-NL" sz="3000" dirty="0" smtClean="0"/>
              <a:t>Website: </a:t>
            </a:r>
            <a:r>
              <a:rPr lang="nl-NL" sz="3000" dirty="0" smtClean="0">
                <a:hlinkClick r:id="rId2"/>
              </a:rPr>
              <a:t>www.cgfs.sr</a:t>
            </a:r>
            <a:r>
              <a:rPr lang="nl-NL" sz="3000" dirty="0" smtClean="0"/>
              <a:t> (</a:t>
            </a:r>
            <a:r>
              <a:rPr lang="nl-NL" sz="3000" dirty="0" err="1" smtClean="0"/>
              <a:t>under</a:t>
            </a:r>
            <a:r>
              <a:rPr lang="nl-NL" sz="3000" dirty="0" smtClean="0"/>
              <a:t> </a:t>
            </a:r>
            <a:r>
              <a:rPr lang="nl-NL" sz="3000" dirty="0" err="1" smtClean="0"/>
              <a:t>construction</a:t>
            </a:r>
            <a:r>
              <a:rPr lang="nl-NL" sz="3000" dirty="0" smtClean="0"/>
              <a:t>)</a:t>
            </a:r>
          </a:p>
          <a:p>
            <a:pPr marL="457200" lvl="1" indent="0" algn="ctr">
              <a:buNone/>
            </a:pPr>
            <a:r>
              <a:rPr lang="en-US" sz="3200" dirty="0" smtClean="0">
                <a:hlinkClick r:id="rId3"/>
              </a:rPr>
              <a:t>sec@cgfs.sr</a:t>
            </a:r>
            <a:endParaRPr lang="en-US" sz="3200" dirty="0" smtClean="0">
              <a:hlinkClick r:id="rId4"/>
            </a:endParaRPr>
          </a:p>
        </p:txBody>
      </p:sp>
      <p:pic>
        <p:nvPicPr>
          <p:cNvPr id="4" name="Picture 3"/>
          <p:cNvPicPr/>
          <p:nvPr/>
        </p:nvPicPr>
        <p:blipFill rotWithShape="1">
          <a:blip r:embed="rId5" cstate="print">
            <a:extLst>
              <a:ext uri="{28A0092B-C50C-407E-A947-70E740481C1C}">
                <a14:useLocalDpi xmlns:a14="http://schemas.microsoft.com/office/drawing/2010/main" val="0"/>
              </a:ext>
            </a:extLst>
          </a:blip>
          <a:srcRect l="16788" t="11015" r="61639" b="42813"/>
          <a:stretch/>
        </p:blipFill>
        <p:spPr bwMode="auto">
          <a:xfrm>
            <a:off x="799747" y="609600"/>
            <a:ext cx="927100" cy="1115695"/>
          </a:xfrm>
          <a:prstGeom prst="rect">
            <a:avLst/>
          </a:prstGeom>
          <a:ln>
            <a:noFill/>
          </a:ln>
          <a:extLst>
            <a:ext uri="{53640926-AAD7-44D8-BBD7-CCE9431645EC}">
              <a14:shadowObscured xmlns:a14="http://schemas.microsoft.com/office/drawing/2010/main"/>
            </a:ext>
          </a:extLst>
        </p:spPr>
      </p:pic>
      <p:sp>
        <p:nvSpPr>
          <p:cNvPr id="5" name="Slide Number Placeholder 4"/>
          <p:cNvSpPr>
            <a:spLocks noGrp="1"/>
          </p:cNvSpPr>
          <p:nvPr>
            <p:ph type="sldNum" sz="quarter" idx="12"/>
          </p:nvPr>
        </p:nvSpPr>
        <p:spPr/>
        <p:txBody>
          <a:bodyPr/>
          <a:lstStyle/>
          <a:p>
            <a:fld id="{08AE3CED-9ECE-4682-9723-63AA02C29AFE}" type="slidenum">
              <a:rPr lang="en-US" smtClean="0"/>
              <a:pPr/>
              <a:t>23</a:t>
            </a:fld>
            <a:endParaRPr lang="en-US"/>
          </a:p>
        </p:txBody>
      </p:sp>
    </p:spTree>
    <p:extLst>
      <p:ext uri="{BB962C8B-B14F-4D97-AF65-F5344CB8AC3E}">
        <p14:creationId xmlns:p14="http://schemas.microsoft.com/office/powerpoint/2010/main" val="37851819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8AE3CED-9ECE-4682-9723-63AA02C29AFE}" type="slidenum">
              <a:rPr lang="en-US" smtClean="0"/>
              <a:pPr/>
              <a:t>24</a:t>
            </a:fld>
            <a:endParaRPr lang="en-US"/>
          </a:p>
        </p:txBody>
      </p:sp>
      <p:sp>
        <p:nvSpPr>
          <p:cNvPr id="3" name="TextBox 2"/>
          <p:cNvSpPr txBox="1"/>
          <p:nvPr/>
        </p:nvSpPr>
        <p:spPr>
          <a:xfrm>
            <a:off x="327248" y="2534446"/>
            <a:ext cx="9618134" cy="2954655"/>
          </a:xfrm>
          <a:prstGeom prst="rect">
            <a:avLst/>
          </a:prstGeom>
          <a:noFill/>
        </p:spPr>
        <p:txBody>
          <a:bodyPr wrap="square" rtlCol="0">
            <a:spAutoFit/>
          </a:bodyPr>
          <a:lstStyle/>
          <a:p>
            <a:pPr algn="ctr"/>
            <a:r>
              <a:rPr lang="en-US" sz="7200" dirty="0" smtClean="0"/>
              <a:t>Thank you for your attention!</a:t>
            </a:r>
            <a:endParaRPr lang="en-US" sz="7200" dirty="0"/>
          </a:p>
          <a:p>
            <a:pPr algn="ctr"/>
            <a:endParaRPr lang="en-US" sz="800" dirty="0"/>
          </a:p>
          <a:p>
            <a:endParaRPr lang="en-US" sz="800" dirty="0" smtClean="0"/>
          </a:p>
          <a:p>
            <a:endParaRPr lang="en-US" sz="800" dirty="0"/>
          </a:p>
          <a:p>
            <a:endParaRPr lang="en-US" dirty="0"/>
          </a:p>
        </p:txBody>
      </p:sp>
      <p:pic>
        <p:nvPicPr>
          <p:cNvPr id="4" name="Picture 3"/>
          <p:cNvPicPr/>
          <p:nvPr/>
        </p:nvPicPr>
        <p:blipFill rotWithShape="1">
          <a:blip r:embed="rId2" cstate="print">
            <a:extLst>
              <a:ext uri="{28A0092B-C50C-407E-A947-70E740481C1C}">
                <a14:useLocalDpi xmlns:a14="http://schemas.microsoft.com/office/drawing/2010/main" val="0"/>
              </a:ext>
            </a:extLst>
          </a:blip>
          <a:srcRect l="16788" t="11015" r="61639" b="42813"/>
          <a:stretch/>
        </p:blipFill>
        <p:spPr bwMode="auto">
          <a:xfrm>
            <a:off x="649996" y="3934154"/>
            <a:ext cx="1432192" cy="1563263"/>
          </a:xfrm>
          <a:prstGeom prst="rect">
            <a:avLst/>
          </a:prstGeom>
          <a:ln>
            <a:noFill/>
          </a:ln>
          <a:extLst>
            <a:ext uri="{53640926-AAD7-44D8-BBD7-CCE9431645EC}">
              <a14:shadowObscured xmlns:a14="http://schemas.microsoft.com/office/drawing/2010/main"/>
            </a:ext>
          </a:extLst>
        </p:spPr>
      </p:pic>
      <p:pic>
        <p:nvPicPr>
          <p:cNvPr id="9218" name="Picture 2" descr="Faya Lobi, national flower of Suriname (South Americ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28344" y="246743"/>
            <a:ext cx="2540000" cy="203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88876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 interesting link</a:t>
            </a:r>
            <a:r>
              <a:rPr lang="en-US" dirty="0" smtClean="0"/>
              <a:t>………………</a:t>
            </a:r>
            <a:endParaRPr lang="nl-NL" dirty="0"/>
          </a:p>
        </p:txBody>
      </p:sp>
      <p:sp>
        <p:nvSpPr>
          <p:cNvPr id="3" name="Content Placeholder 2"/>
          <p:cNvSpPr>
            <a:spLocks noGrp="1"/>
          </p:cNvSpPr>
          <p:nvPr>
            <p:ph idx="1"/>
          </p:nvPr>
        </p:nvSpPr>
        <p:spPr>
          <a:xfrm>
            <a:off x="677334" y="3643086"/>
            <a:ext cx="7436152" cy="1828800"/>
          </a:xfrm>
        </p:spPr>
        <p:txBody>
          <a:bodyPr>
            <a:normAutofit/>
          </a:bodyPr>
          <a:lstStyle/>
          <a:p>
            <a:endParaRPr lang="en-US" dirty="0" smtClean="0"/>
          </a:p>
          <a:p>
            <a:pPr algn="ctr"/>
            <a:r>
              <a:rPr lang="nl-NL" dirty="0" smtClean="0">
                <a:hlinkClick r:id="rId2"/>
              </a:rPr>
              <a:t>https</a:t>
            </a:r>
            <a:r>
              <a:rPr lang="nl-NL" dirty="0">
                <a:hlinkClick r:id="rId2"/>
              </a:rPr>
              <a:t>://</a:t>
            </a:r>
            <a:r>
              <a:rPr lang="nl-NL" dirty="0" smtClean="0">
                <a:hlinkClick r:id="rId2"/>
              </a:rPr>
              <a:t>www.youtube.com/watch?v=dmpjxKNMV0I</a:t>
            </a:r>
            <a:endParaRPr lang="nl-NL" dirty="0" smtClean="0"/>
          </a:p>
          <a:p>
            <a:endParaRPr lang="nl-NL" dirty="0" smtClean="0"/>
          </a:p>
        </p:txBody>
      </p:sp>
      <p:sp>
        <p:nvSpPr>
          <p:cNvPr id="4" name="Slide Number Placeholder 3"/>
          <p:cNvSpPr>
            <a:spLocks noGrp="1"/>
          </p:cNvSpPr>
          <p:nvPr>
            <p:ph type="sldNum" sz="quarter" idx="12"/>
          </p:nvPr>
        </p:nvSpPr>
        <p:spPr/>
        <p:txBody>
          <a:bodyPr/>
          <a:lstStyle/>
          <a:p>
            <a:fld id="{08AE3CED-9ECE-4682-9723-63AA02C29AFE}" type="slidenum">
              <a:rPr lang="en-US" smtClean="0"/>
              <a:pPr/>
              <a:t>25</a:t>
            </a:fld>
            <a:endParaRPr lang="en-US"/>
          </a:p>
        </p:txBody>
      </p:sp>
      <p:pic>
        <p:nvPicPr>
          <p:cNvPr id="5" name="Picture 4"/>
          <p:cNvPicPr/>
          <p:nvPr/>
        </p:nvPicPr>
        <p:blipFill rotWithShape="1">
          <a:blip r:embed="rId3" cstate="print">
            <a:extLst>
              <a:ext uri="{28A0092B-C50C-407E-A947-70E740481C1C}">
                <a14:useLocalDpi xmlns:a14="http://schemas.microsoft.com/office/drawing/2010/main" val="0"/>
              </a:ext>
            </a:extLst>
          </a:blip>
          <a:srcRect l="16788" t="11015" r="61639" b="42813"/>
          <a:stretch/>
        </p:blipFill>
        <p:spPr bwMode="auto">
          <a:xfrm>
            <a:off x="451692" y="232201"/>
            <a:ext cx="1432192" cy="1563263"/>
          </a:xfrm>
          <a:prstGeom prst="rect">
            <a:avLst/>
          </a:prstGeom>
          <a:ln>
            <a:noFill/>
          </a:ln>
          <a:extLst>
            <a:ext uri="{53640926-AAD7-44D8-BBD7-CCE9431645EC}">
              <a14:shadowObscured xmlns:a14="http://schemas.microsoft.com/office/drawing/2010/main"/>
            </a:ext>
          </a:extLst>
        </p:spPr>
      </p:pic>
      <p:pic>
        <p:nvPicPr>
          <p:cNvPr id="6" name="Picture 2" descr="foto's | Surinaame.jouwweb.nl"/>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6869" y="1299408"/>
            <a:ext cx="3252578" cy="17829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7871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081076" cy="1320800"/>
          </a:xfrm>
        </p:spPr>
        <p:txBody>
          <a:bodyPr/>
          <a:lstStyle/>
          <a:p>
            <a:pPr algn="ctr"/>
            <a:r>
              <a:rPr lang="en-US" dirty="0" smtClean="0"/>
              <a:t>    </a:t>
            </a:r>
            <a:r>
              <a:rPr lang="nl-NL" dirty="0" smtClean="0"/>
              <a:t>     Country background</a:t>
            </a:r>
            <a:endParaRPr lang="nl-NL" dirty="0"/>
          </a:p>
        </p:txBody>
      </p:sp>
      <p:sp>
        <p:nvSpPr>
          <p:cNvPr id="3" name="Content Placeholder 2"/>
          <p:cNvSpPr>
            <a:spLocks noGrp="1"/>
          </p:cNvSpPr>
          <p:nvPr>
            <p:ph idx="1"/>
          </p:nvPr>
        </p:nvSpPr>
        <p:spPr>
          <a:xfrm>
            <a:off x="842587" y="2915552"/>
            <a:ext cx="8596668" cy="3490935"/>
          </a:xfrm>
        </p:spPr>
        <p:txBody>
          <a:bodyPr>
            <a:normAutofit fontScale="92500" lnSpcReduction="10000"/>
          </a:bodyPr>
          <a:lstStyle/>
          <a:p>
            <a:r>
              <a:rPr lang="en-US" dirty="0"/>
              <a:t>Member of CARICOM</a:t>
            </a:r>
          </a:p>
          <a:p>
            <a:r>
              <a:rPr lang="en-US" dirty="0" smtClean="0"/>
              <a:t>Parliamentary </a:t>
            </a:r>
            <a:r>
              <a:rPr lang="en-US" dirty="0"/>
              <a:t>democracy</a:t>
            </a:r>
          </a:p>
          <a:p>
            <a:r>
              <a:rPr lang="en-US" dirty="0" smtClean="0"/>
              <a:t>Latest elections: </a:t>
            </a:r>
            <a:r>
              <a:rPr lang="en-US" dirty="0"/>
              <a:t>May 25, 2015</a:t>
            </a:r>
          </a:p>
          <a:p>
            <a:r>
              <a:rPr lang="en-US" dirty="0" smtClean="0"/>
              <a:t>Country </a:t>
            </a:r>
            <a:r>
              <a:rPr lang="en-US" dirty="0"/>
              <a:t>size: 163.270 </a:t>
            </a:r>
            <a:r>
              <a:rPr lang="en-US" dirty="0" smtClean="0"/>
              <a:t>sq km</a:t>
            </a:r>
          </a:p>
          <a:p>
            <a:r>
              <a:rPr lang="en-US" dirty="0" smtClean="0"/>
              <a:t>Population (GBS, 2012): 541.638</a:t>
            </a:r>
          </a:p>
          <a:p>
            <a:r>
              <a:rPr lang="en-US" b="1" dirty="0" smtClean="0"/>
              <a:t>Official language: Dutch</a:t>
            </a:r>
          </a:p>
          <a:p>
            <a:r>
              <a:rPr lang="en-US" dirty="0" err="1" smtClean="0"/>
              <a:t>Neighbours</a:t>
            </a:r>
            <a:r>
              <a:rPr lang="en-US" dirty="0" smtClean="0"/>
              <a:t>:</a:t>
            </a:r>
          </a:p>
          <a:p>
            <a:pPr lvl="1"/>
            <a:r>
              <a:rPr lang="en-US" dirty="0" smtClean="0"/>
              <a:t>Brazil (Mercosur)</a:t>
            </a:r>
          </a:p>
          <a:p>
            <a:pPr lvl="1"/>
            <a:r>
              <a:rPr lang="en-US" dirty="0" smtClean="0"/>
              <a:t>French-Guyana (EU)</a:t>
            </a:r>
          </a:p>
          <a:p>
            <a:pPr lvl="1"/>
            <a:r>
              <a:rPr lang="en-US" dirty="0" smtClean="0"/>
              <a:t>Guyana (CARICOM)</a:t>
            </a:r>
          </a:p>
          <a:p>
            <a:endParaRPr lang="en-US" dirty="0" smtClean="0"/>
          </a:p>
          <a:p>
            <a:endParaRPr lang="nl-NL" dirty="0"/>
          </a:p>
        </p:txBody>
      </p:sp>
      <p:sp>
        <p:nvSpPr>
          <p:cNvPr id="4" name="Slide Number Placeholder 3"/>
          <p:cNvSpPr>
            <a:spLocks noGrp="1"/>
          </p:cNvSpPr>
          <p:nvPr>
            <p:ph type="sldNum" sz="quarter" idx="12"/>
          </p:nvPr>
        </p:nvSpPr>
        <p:spPr/>
        <p:txBody>
          <a:bodyPr/>
          <a:lstStyle/>
          <a:p>
            <a:fld id="{08AE3CED-9ECE-4682-9723-63AA02C29AFE}" type="slidenum">
              <a:rPr lang="en-US" smtClean="0"/>
              <a:pPr/>
              <a:t>3</a:t>
            </a:fld>
            <a:endParaRPr lang="en-US"/>
          </a:p>
        </p:txBody>
      </p:sp>
      <p:pic>
        <p:nvPicPr>
          <p:cNvPr id="2052" name="Picture 4" descr="Detailed map of Suriname with cities. Suriname detailed map with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09771" y="3043627"/>
            <a:ext cx="3080892" cy="268514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Object 1054"/>
          <p:cNvGraphicFramePr>
            <a:graphicFrameLocks noChangeAspect="1"/>
          </p:cNvGraphicFramePr>
          <p:nvPr>
            <p:extLst>
              <p:ext uri="{D42A27DB-BD31-4B8C-83A1-F6EECF244321}">
                <p14:modId xmlns:p14="http://schemas.microsoft.com/office/powerpoint/2010/main" val="921815679"/>
              </p:ext>
            </p:extLst>
          </p:nvPr>
        </p:nvGraphicFramePr>
        <p:xfrm>
          <a:off x="457200" y="533400"/>
          <a:ext cx="2076680" cy="1680990"/>
        </p:xfrm>
        <a:graphic>
          <a:graphicData uri="http://schemas.openxmlformats.org/presentationml/2006/ole">
            <mc:AlternateContent xmlns:mc="http://schemas.openxmlformats.org/markup-compatibility/2006">
              <mc:Choice xmlns:v="urn:schemas-microsoft-com:vml" Requires="v">
                <p:oleObj spid="_x0000_s2082" name="Photo Editor Photo" r:id="rId4" imgW="4495238" imgH="3600000" progId="">
                  <p:embed/>
                </p:oleObj>
              </mc:Choice>
              <mc:Fallback>
                <p:oleObj name="Photo Editor Photo" r:id="rId4" imgW="4495238" imgH="3600000" progId="">
                  <p:embed/>
                  <p:pic>
                    <p:nvPicPr>
                      <p:cNvPr id="0" name="Picture 3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533400"/>
                        <a:ext cx="2076680" cy="168099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5"/>
          <p:cNvSpPr/>
          <p:nvPr/>
        </p:nvSpPr>
        <p:spPr>
          <a:xfrm>
            <a:off x="421395" y="2440231"/>
            <a:ext cx="2486578" cy="369332"/>
          </a:xfrm>
          <a:prstGeom prst="rect">
            <a:avLst/>
          </a:prstGeom>
        </p:spPr>
        <p:txBody>
          <a:bodyPr wrap="none">
            <a:spAutoFit/>
          </a:bodyPr>
          <a:lstStyle/>
          <a:p>
            <a:r>
              <a:rPr lang="en-US" altLang="nl-NL" b="1" dirty="0"/>
              <a:t>Republic of </a:t>
            </a:r>
            <a:r>
              <a:rPr lang="en-US" altLang="nl-NL" b="1" dirty="0" smtClean="0"/>
              <a:t>Suriname</a:t>
            </a:r>
            <a:endParaRPr lang="en-US" altLang="nl-NL" b="1" dirty="0"/>
          </a:p>
        </p:txBody>
      </p:sp>
    </p:spTree>
    <p:extLst>
      <p:ext uri="{BB962C8B-B14F-4D97-AF65-F5344CB8AC3E}">
        <p14:creationId xmlns:p14="http://schemas.microsoft.com/office/powerpoint/2010/main" val="6385365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a:t>
            </a:r>
            <a:r>
              <a:rPr lang="en-US" dirty="0" smtClean="0"/>
              <a:t>he economy at a glance</a:t>
            </a:r>
            <a:endParaRPr lang="nl-NL" dirty="0"/>
          </a:p>
        </p:txBody>
      </p:sp>
      <p:sp>
        <p:nvSpPr>
          <p:cNvPr id="3" name="Content Placeholder 2"/>
          <p:cNvSpPr>
            <a:spLocks noGrp="1"/>
          </p:cNvSpPr>
          <p:nvPr>
            <p:ph idx="1"/>
          </p:nvPr>
        </p:nvSpPr>
        <p:spPr/>
        <p:txBody>
          <a:bodyPr>
            <a:normAutofit fontScale="92500" lnSpcReduction="20000"/>
          </a:bodyPr>
          <a:lstStyle/>
          <a:p>
            <a:r>
              <a:rPr lang="en-US" dirty="0"/>
              <a:t>Currency: Suriname Dollar (SRD</a:t>
            </a:r>
            <a:r>
              <a:rPr lang="en-US" dirty="0" smtClean="0"/>
              <a:t>)</a:t>
            </a:r>
          </a:p>
          <a:p>
            <a:r>
              <a:rPr lang="en-US" dirty="0"/>
              <a:t>Main exports: Gold, Oil, Bauxite, Shrimps, </a:t>
            </a:r>
            <a:r>
              <a:rPr lang="en-US" dirty="0" smtClean="0"/>
              <a:t>Fisheries, Banana </a:t>
            </a:r>
            <a:endParaRPr lang="en-US" dirty="0"/>
          </a:p>
          <a:p>
            <a:r>
              <a:rPr lang="en-US" dirty="0" smtClean="0"/>
              <a:t>Official exchange </a:t>
            </a:r>
            <a:r>
              <a:rPr lang="en-US" dirty="0"/>
              <a:t>rate </a:t>
            </a:r>
            <a:r>
              <a:rPr lang="en-US" dirty="0" smtClean="0"/>
              <a:t>: </a:t>
            </a:r>
            <a:r>
              <a:rPr lang="en-US" dirty="0"/>
              <a:t>SRD </a:t>
            </a:r>
            <a:r>
              <a:rPr lang="en-US" dirty="0" smtClean="0"/>
              <a:t>3.35 per USD </a:t>
            </a:r>
            <a:r>
              <a:rPr lang="en-US" dirty="0"/>
              <a:t>(selling)</a:t>
            </a:r>
          </a:p>
          <a:p>
            <a:r>
              <a:rPr lang="en-US" dirty="0"/>
              <a:t>GDP (</a:t>
            </a:r>
            <a:r>
              <a:rPr lang="en-US" dirty="0" err="1"/>
              <a:t>CBvS</a:t>
            </a:r>
            <a:r>
              <a:rPr lang="en-US" dirty="0"/>
              <a:t>, 2014): SRD </a:t>
            </a:r>
            <a:r>
              <a:rPr lang="en-US" dirty="0" smtClean="0"/>
              <a:t>18.2 </a:t>
            </a:r>
            <a:r>
              <a:rPr lang="en-US" dirty="0"/>
              <a:t>billion</a:t>
            </a:r>
          </a:p>
          <a:p>
            <a:r>
              <a:rPr lang="en-US" dirty="0"/>
              <a:t>Inflation 2014 EOY (</a:t>
            </a:r>
            <a:r>
              <a:rPr lang="en-US" dirty="0" err="1"/>
              <a:t>CBvS</a:t>
            </a:r>
            <a:r>
              <a:rPr lang="en-US" dirty="0" smtClean="0"/>
              <a:t>): 3.9%</a:t>
            </a:r>
            <a:endParaRPr lang="en-US" dirty="0"/>
          </a:p>
          <a:p>
            <a:r>
              <a:rPr lang="en-US" dirty="0"/>
              <a:t>Inflation 2014 average (</a:t>
            </a:r>
            <a:r>
              <a:rPr lang="en-US" dirty="0" err="1"/>
              <a:t>CBvS</a:t>
            </a:r>
            <a:r>
              <a:rPr lang="en-US" dirty="0" smtClean="0"/>
              <a:t>): 3.4%</a:t>
            </a:r>
            <a:endParaRPr lang="en-US" dirty="0"/>
          </a:p>
          <a:p>
            <a:r>
              <a:rPr lang="en-US" dirty="0"/>
              <a:t>Average lending rate commercial </a:t>
            </a:r>
            <a:r>
              <a:rPr lang="en-US" dirty="0" smtClean="0"/>
              <a:t>banks (</a:t>
            </a:r>
            <a:r>
              <a:rPr lang="en-US" dirty="0" err="1" smtClean="0"/>
              <a:t>CBvS</a:t>
            </a:r>
            <a:r>
              <a:rPr lang="en-US" dirty="0" smtClean="0"/>
              <a:t>): 12.5%</a:t>
            </a:r>
            <a:endParaRPr lang="en-US" dirty="0"/>
          </a:p>
          <a:p>
            <a:r>
              <a:rPr lang="en-US" dirty="0"/>
              <a:t>Average deposit rate commercial </a:t>
            </a:r>
            <a:r>
              <a:rPr lang="en-US" dirty="0" smtClean="0"/>
              <a:t>banks (</a:t>
            </a:r>
            <a:r>
              <a:rPr lang="en-US" dirty="0" err="1" smtClean="0"/>
              <a:t>CBvS</a:t>
            </a:r>
            <a:r>
              <a:rPr lang="en-US" dirty="0" smtClean="0"/>
              <a:t>): 7.4%</a:t>
            </a:r>
          </a:p>
          <a:p>
            <a:r>
              <a:rPr lang="en-US" dirty="0" smtClean="0"/>
              <a:t>Fiscal deficit 2014 (% GDP): -5.3%; (2011: -2.7%)</a:t>
            </a:r>
          </a:p>
          <a:p>
            <a:r>
              <a:rPr lang="en-US" dirty="0" smtClean="0"/>
              <a:t>Current account balance </a:t>
            </a:r>
            <a:r>
              <a:rPr lang="en-US" dirty="0"/>
              <a:t>(%GDP</a:t>
            </a:r>
            <a:r>
              <a:rPr lang="en-US" dirty="0" smtClean="0"/>
              <a:t>) BOP 2014 : -0.8%; (2011: 1.1%)</a:t>
            </a:r>
          </a:p>
          <a:p>
            <a:endParaRPr lang="en-US" dirty="0"/>
          </a:p>
          <a:p>
            <a:pPr marL="0" indent="0" algn="ctr">
              <a:buNone/>
            </a:pPr>
            <a:r>
              <a:rPr lang="en-US" sz="900" dirty="0" smtClean="0"/>
              <a:t>www.cbvs.sr</a:t>
            </a:r>
            <a:endParaRPr lang="en-US" sz="900" dirty="0"/>
          </a:p>
          <a:p>
            <a:endParaRPr lang="nl-NL" dirty="0"/>
          </a:p>
        </p:txBody>
      </p:sp>
      <p:sp>
        <p:nvSpPr>
          <p:cNvPr id="4" name="Slide Number Placeholder 3"/>
          <p:cNvSpPr>
            <a:spLocks noGrp="1"/>
          </p:cNvSpPr>
          <p:nvPr>
            <p:ph type="sldNum" sz="quarter" idx="12"/>
          </p:nvPr>
        </p:nvSpPr>
        <p:spPr/>
        <p:txBody>
          <a:bodyPr/>
          <a:lstStyle/>
          <a:p>
            <a:fld id="{08AE3CED-9ECE-4682-9723-63AA02C29AFE}" type="slidenum">
              <a:rPr lang="en-US" smtClean="0"/>
              <a:pPr/>
              <a:t>4</a:t>
            </a:fld>
            <a:endParaRPr lang="en-US"/>
          </a:p>
        </p:txBody>
      </p:sp>
      <p:pic>
        <p:nvPicPr>
          <p:cNvPr id="5" name="Picture 12" descr="vlag van Suriname wapperend.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0762" y="244475"/>
            <a:ext cx="1411288" cy="77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177702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599"/>
            <a:ext cx="10135809" cy="1669143"/>
          </a:xfrm>
        </p:spPr>
        <p:txBody>
          <a:bodyPr>
            <a:normAutofit fontScale="90000"/>
          </a:bodyPr>
          <a:lstStyle/>
          <a:p>
            <a:pPr algn="ctr"/>
            <a:r>
              <a:rPr lang="en-US" dirty="0" smtClean="0"/>
              <a:t>Financial institutions</a:t>
            </a:r>
            <a:br>
              <a:rPr lang="en-US" dirty="0" smtClean="0"/>
            </a:br>
            <a:r>
              <a:rPr lang="en-US" dirty="0"/>
              <a:t>supervised by Central Bank (</a:t>
            </a:r>
            <a:r>
              <a:rPr lang="en-US" dirty="0" err="1"/>
              <a:t>CBvS</a:t>
            </a:r>
            <a:r>
              <a:rPr lang="en-US" dirty="0"/>
              <a:t>) </a:t>
            </a:r>
            <a:r>
              <a:rPr lang="en-US" dirty="0" smtClean="0"/>
              <a:t/>
            </a:r>
            <a:br>
              <a:rPr lang="en-US" dirty="0" smtClean="0"/>
            </a:br>
            <a:r>
              <a:rPr lang="en-US" dirty="0" smtClean="0"/>
              <a:t>per year end 2014</a:t>
            </a:r>
            <a:endParaRPr lang="nl-NL" dirty="0"/>
          </a:p>
        </p:txBody>
      </p:sp>
      <p:sp>
        <p:nvSpPr>
          <p:cNvPr id="3" name="Content Placeholder 2"/>
          <p:cNvSpPr>
            <a:spLocks noGrp="1"/>
          </p:cNvSpPr>
          <p:nvPr>
            <p:ph idx="1"/>
          </p:nvPr>
        </p:nvSpPr>
        <p:spPr>
          <a:xfrm>
            <a:off x="493486" y="2160589"/>
            <a:ext cx="10464799" cy="3880773"/>
          </a:xfrm>
        </p:spPr>
        <p:txBody>
          <a:bodyPr>
            <a:normAutofit lnSpcReduction="10000"/>
          </a:bodyPr>
          <a:lstStyle/>
          <a:p>
            <a:pPr marL="0" indent="0">
              <a:buNone/>
            </a:pPr>
            <a:endParaRPr lang="en-US" sz="3200" dirty="0" smtClean="0"/>
          </a:p>
          <a:p>
            <a:r>
              <a:rPr lang="en-US" sz="3600" dirty="0" smtClean="0"/>
              <a:t>Primary banks: 9</a:t>
            </a:r>
          </a:p>
          <a:p>
            <a:r>
              <a:rPr lang="en-US" sz="3600" dirty="0" smtClean="0"/>
              <a:t>Credit Unions: 19</a:t>
            </a:r>
          </a:p>
          <a:p>
            <a:r>
              <a:rPr lang="en-US" sz="3600" dirty="0" smtClean="0"/>
              <a:t>Saving Funds: 1</a:t>
            </a:r>
          </a:p>
          <a:p>
            <a:r>
              <a:rPr lang="en-US" sz="3600" dirty="0" smtClean="0"/>
              <a:t>Finance Companies: 6</a:t>
            </a:r>
          </a:p>
          <a:p>
            <a:r>
              <a:rPr lang="en-US" sz="3600" dirty="0" smtClean="0"/>
              <a:t>National Development Bank</a:t>
            </a:r>
          </a:p>
          <a:p>
            <a:endParaRPr lang="nl-NL" dirty="0"/>
          </a:p>
        </p:txBody>
      </p:sp>
      <p:sp>
        <p:nvSpPr>
          <p:cNvPr id="4" name="Slide Number Placeholder 3"/>
          <p:cNvSpPr>
            <a:spLocks noGrp="1"/>
          </p:cNvSpPr>
          <p:nvPr>
            <p:ph type="sldNum" sz="quarter" idx="12"/>
          </p:nvPr>
        </p:nvSpPr>
        <p:spPr/>
        <p:txBody>
          <a:bodyPr/>
          <a:lstStyle/>
          <a:p>
            <a:fld id="{08AE3CED-9ECE-4682-9723-63AA02C29AFE}" type="slidenum">
              <a:rPr lang="en-US" smtClean="0"/>
              <a:pPr/>
              <a:t>5</a:t>
            </a:fld>
            <a:endParaRPr lang="en-US"/>
          </a:p>
        </p:txBody>
      </p:sp>
      <p:graphicFrame>
        <p:nvGraphicFramePr>
          <p:cNvPr id="5" name="Object 1054"/>
          <p:cNvGraphicFramePr>
            <a:graphicFrameLocks noChangeAspect="1"/>
          </p:cNvGraphicFramePr>
          <p:nvPr>
            <p:extLst>
              <p:ext uri="{D42A27DB-BD31-4B8C-83A1-F6EECF244321}">
                <p14:modId xmlns:p14="http://schemas.microsoft.com/office/powerpoint/2010/main" val="4108513855"/>
              </p:ext>
            </p:extLst>
          </p:nvPr>
        </p:nvGraphicFramePr>
        <p:xfrm>
          <a:off x="7552323" y="2479062"/>
          <a:ext cx="2076680" cy="1680990"/>
        </p:xfrm>
        <a:graphic>
          <a:graphicData uri="http://schemas.openxmlformats.org/presentationml/2006/ole">
            <mc:AlternateContent xmlns:mc="http://schemas.openxmlformats.org/markup-compatibility/2006">
              <mc:Choice xmlns:v="urn:schemas-microsoft-com:vml" Requires="v">
                <p:oleObj spid="_x0000_s3090" name="Photo Editor Photo" r:id="rId3" imgW="4495238" imgH="3600000" progId="">
                  <p:embed/>
                </p:oleObj>
              </mc:Choice>
              <mc:Fallback>
                <p:oleObj name="Photo Editor Photo" r:id="rId3" imgW="4495238" imgH="3600000" progId="">
                  <p:embed/>
                  <p:pic>
                    <p:nvPicPr>
                      <p:cNvPr id="0" name="Picture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2323" y="2479062"/>
                        <a:ext cx="2076680" cy="168099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7598755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Recent Economic Developments</a:t>
            </a:r>
            <a:br>
              <a:rPr lang="en-US" dirty="0" smtClean="0"/>
            </a:br>
            <a:r>
              <a:rPr lang="en-US" dirty="0" smtClean="0"/>
              <a:t>(2013 – present)</a:t>
            </a:r>
            <a:endParaRPr lang="nl-NL" dirty="0"/>
          </a:p>
        </p:txBody>
      </p:sp>
      <p:sp>
        <p:nvSpPr>
          <p:cNvPr id="3" name="Content Placeholder 2"/>
          <p:cNvSpPr>
            <a:spLocks noGrp="1"/>
          </p:cNvSpPr>
          <p:nvPr>
            <p:ph idx="1"/>
          </p:nvPr>
        </p:nvSpPr>
        <p:spPr/>
        <p:txBody>
          <a:bodyPr/>
          <a:lstStyle/>
          <a:p>
            <a:r>
              <a:rPr lang="en-US" dirty="0" smtClean="0"/>
              <a:t>Deterioration prices international markets</a:t>
            </a:r>
          </a:p>
          <a:p>
            <a:pPr lvl="1"/>
            <a:r>
              <a:rPr lang="en-US" dirty="0" smtClean="0"/>
              <a:t>Gold</a:t>
            </a:r>
          </a:p>
          <a:p>
            <a:pPr lvl="1"/>
            <a:r>
              <a:rPr lang="en-US" dirty="0" smtClean="0"/>
              <a:t>Oil</a:t>
            </a:r>
          </a:p>
          <a:p>
            <a:pPr lvl="1"/>
            <a:r>
              <a:rPr lang="en-US" dirty="0" smtClean="0"/>
              <a:t>Bauxite</a:t>
            </a:r>
          </a:p>
          <a:p>
            <a:r>
              <a:rPr lang="en-US" dirty="0" smtClean="0"/>
              <a:t>Weakening BOP</a:t>
            </a:r>
          </a:p>
          <a:p>
            <a:r>
              <a:rPr lang="en-US" dirty="0" smtClean="0"/>
              <a:t>Weakening fiscal balances</a:t>
            </a:r>
          </a:p>
          <a:p>
            <a:r>
              <a:rPr lang="en-US" dirty="0" smtClean="0"/>
              <a:t>Immediate fiscal actions by new administration:</a:t>
            </a:r>
          </a:p>
          <a:p>
            <a:pPr lvl="1"/>
            <a:r>
              <a:rPr lang="en-US" dirty="0" smtClean="0"/>
              <a:t>Increase revenues</a:t>
            </a:r>
          </a:p>
          <a:p>
            <a:pPr lvl="1"/>
            <a:r>
              <a:rPr lang="en-US" dirty="0" smtClean="0"/>
              <a:t>Drastic reduction and tight rein expenditures</a:t>
            </a:r>
          </a:p>
          <a:p>
            <a:pPr lvl="1"/>
            <a:endParaRPr lang="en-US" dirty="0" smtClean="0"/>
          </a:p>
          <a:p>
            <a:endParaRPr lang="en-US" dirty="0" smtClean="0"/>
          </a:p>
          <a:p>
            <a:pPr lvl="1"/>
            <a:endParaRPr lang="nl-NL" dirty="0"/>
          </a:p>
        </p:txBody>
      </p:sp>
      <p:sp>
        <p:nvSpPr>
          <p:cNvPr id="4" name="Slide Number Placeholder 3"/>
          <p:cNvSpPr>
            <a:spLocks noGrp="1"/>
          </p:cNvSpPr>
          <p:nvPr>
            <p:ph type="sldNum" sz="quarter" idx="12"/>
          </p:nvPr>
        </p:nvSpPr>
        <p:spPr/>
        <p:txBody>
          <a:bodyPr/>
          <a:lstStyle/>
          <a:p>
            <a:fld id="{08AE3CED-9ECE-4682-9723-63AA02C29AFE}" type="slidenum">
              <a:rPr lang="en-US" smtClean="0"/>
              <a:pPr/>
              <a:t>6</a:t>
            </a:fld>
            <a:endParaRPr lang="en-US"/>
          </a:p>
        </p:txBody>
      </p:sp>
    </p:spTree>
    <p:extLst>
      <p:ext uri="{BB962C8B-B14F-4D97-AF65-F5344CB8AC3E}">
        <p14:creationId xmlns:p14="http://schemas.microsoft.com/office/powerpoint/2010/main" val="35289225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Outlook </a:t>
            </a:r>
            <a:br>
              <a:rPr lang="en-US" dirty="0" smtClean="0"/>
            </a:br>
            <a:r>
              <a:rPr lang="en-US" dirty="0" smtClean="0"/>
              <a:t>(Short run)</a:t>
            </a:r>
            <a:endParaRPr lang="nl-NL" dirty="0"/>
          </a:p>
        </p:txBody>
      </p:sp>
      <p:sp>
        <p:nvSpPr>
          <p:cNvPr id="3" name="Content Placeholder 2"/>
          <p:cNvSpPr>
            <a:spLocks noGrp="1"/>
          </p:cNvSpPr>
          <p:nvPr>
            <p:ph idx="1"/>
          </p:nvPr>
        </p:nvSpPr>
        <p:spPr/>
        <p:txBody>
          <a:bodyPr>
            <a:normAutofit lnSpcReduction="10000"/>
          </a:bodyPr>
          <a:lstStyle/>
          <a:p>
            <a:r>
              <a:rPr lang="en-US" sz="2800" dirty="0" smtClean="0"/>
              <a:t>Unfavorable </a:t>
            </a:r>
            <a:r>
              <a:rPr lang="en-US" sz="2800" dirty="0"/>
              <a:t>International </a:t>
            </a:r>
            <a:r>
              <a:rPr lang="en-US" sz="2800" dirty="0" smtClean="0"/>
              <a:t>environment next two years;</a:t>
            </a:r>
          </a:p>
          <a:p>
            <a:r>
              <a:rPr lang="en-US" sz="2800" dirty="0" smtClean="0"/>
              <a:t>Economy has to settle again;</a:t>
            </a:r>
          </a:p>
          <a:p>
            <a:r>
              <a:rPr lang="en-US" sz="2800" dirty="0" smtClean="0"/>
              <a:t>Financing restraints government and banking system;</a:t>
            </a:r>
          </a:p>
          <a:p>
            <a:r>
              <a:rPr lang="en-US" sz="2800" dirty="0" smtClean="0"/>
              <a:t>Economy however has to be diversified;</a:t>
            </a:r>
          </a:p>
          <a:p>
            <a:r>
              <a:rPr lang="en-US" sz="2800" dirty="0" smtClean="0"/>
              <a:t>Assistance to SME’s therefore more than ever important.</a:t>
            </a:r>
            <a:endParaRPr lang="nl-NL" sz="2800" dirty="0"/>
          </a:p>
        </p:txBody>
      </p:sp>
      <p:sp>
        <p:nvSpPr>
          <p:cNvPr id="4" name="Slide Number Placeholder 3"/>
          <p:cNvSpPr>
            <a:spLocks noGrp="1"/>
          </p:cNvSpPr>
          <p:nvPr>
            <p:ph type="sldNum" sz="quarter" idx="12"/>
          </p:nvPr>
        </p:nvSpPr>
        <p:spPr/>
        <p:txBody>
          <a:bodyPr/>
          <a:lstStyle/>
          <a:p>
            <a:fld id="{08AE3CED-9ECE-4682-9723-63AA02C29AFE}" type="slidenum">
              <a:rPr lang="en-US" smtClean="0"/>
              <a:pPr/>
              <a:t>7</a:t>
            </a:fld>
            <a:endParaRPr lang="en-US"/>
          </a:p>
        </p:txBody>
      </p:sp>
      <p:pic>
        <p:nvPicPr>
          <p:cNvPr id="5" name="Picture 12" descr="vlag van Suriname wapperend.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0762" y="244475"/>
            <a:ext cx="2627522" cy="144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3053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2925" y="2118911"/>
            <a:ext cx="8596668" cy="1320800"/>
          </a:xfrm>
        </p:spPr>
        <p:txBody>
          <a:bodyPr>
            <a:normAutofit/>
          </a:bodyPr>
          <a:lstStyle/>
          <a:p>
            <a:r>
              <a:rPr lang="en-US" sz="4400" dirty="0" smtClean="0"/>
              <a:t>Credit Guarantee Fund Suriname</a:t>
            </a:r>
            <a:endParaRPr lang="nl-NL" sz="4400" dirty="0"/>
          </a:p>
        </p:txBody>
      </p:sp>
      <p:sp>
        <p:nvSpPr>
          <p:cNvPr id="4" name="Slide Number Placeholder 3"/>
          <p:cNvSpPr>
            <a:spLocks noGrp="1"/>
          </p:cNvSpPr>
          <p:nvPr>
            <p:ph type="sldNum" sz="quarter" idx="12"/>
          </p:nvPr>
        </p:nvSpPr>
        <p:spPr/>
        <p:txBody>
          <a:bodyPr/>
          <a:lstStyle/>
          <a:p>
            <a:fld id="{08AE3CED-9ECE-4682-9723-63AA02C29AFE}" type="slidenum">
              <a:rPr lang="en-US" smtClean="0"/>
              <a:pPr/>
              <a:t>8</a:t>
            </a:fld>
            <a:endParaRPr lang="en-US"/>
          </a:p>
        </p:txBody>
      </p:sp>
      <p:pic>
        <p:nvPicPr>
          <p:cNvPr id="5" name="Picture 4"/>
          <p:cNvPicPr/>
          <p:nvPr/>
        </p:nvPicPr>
        <p:blipFill rotWithShape="1">
          <a:blip r:embed="rId3" cstate="print">
            <a:extLst>
              <a:ext uri="{28A0092B-C50C-407E-A947-70E740481C1C}">
                <a14:useLocalDpi xmlns:a14="http://schemas.microsoft.com/office/drawing/2010/main" val="0"/>
              </a:ext>
            </a:extLst>
          </a:blip>
          <a:srcRect l="16788" t="11015" r="61639" b="42813"/>
          <a:stretch/>
        </p:blipFill>
        <p:spPr bwMode="auto">
          <a:xfrm>
            <a:off x="3701667" y="3205909"/>
            <a:ext cx="2192357" cy="2522862"/>
          </a:xfrm>
          <a:prstGeom prst="rect">
            <a:avLst/>
          </a:prstGeom>
          <a:ln>
            <a:noFill/>
          </a:ln>
          <a:extLst>
            <a:ext uri="{53640926-AAD7-44D8-BBD7-CCE9431645EC}">
              <a14:shadowObscured xmlns:a14="http://schemas.microsoft.com/office/drawing/2010/main"/>
            </a:ext>
          </a:extLst>
        </p:spPr>
      </p:pic>
      <p:pic>
        <p:nvPicPr>
          <p:cNvPr id="6" name="Picture 12" descr="vlag van Suriname wapperend.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0761" y="244475"/>
            <a:ext cx="2638540" cy="1595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Object 1054"/>
          <p:cNvGraphicFramePr>
            <a:graphicFrameLocks noChangeAspect="1"/>
          </p:cNvGraphicFramePr>
          <p:nvPr>
            <p:extLst>
              <p:ext uri="{D42A27DB-BD31-4B8C-83A1-F6EECF244321}">
                <p14:modId xmlns:p14="http://schemas.microsoft.com/office/powerpoint/2010/main" val="280531598"/>
              </p:ext>
            </p:extLst>
          </p:nvPr>
        </p:nvGraphicFramePr>
        <p:xfrm>
          <a:off x="7111388" y="201651"/>
          <a:ext cx="2076680" cy="1680990"/>
        </p:xfrm>
        <a:graphic>
          <a:graphicData uri="http://schemas.openxmlformats.org/presentationml/2006/ole">
            <mc:AlternateContent xmlns:mc="http://schemas.openxmlformats.org/markup-compatibility/2006">
              <mc:Choice xmlns:v="urn:schemas-microsoft-com:vml" Requires="v">
                <p:oleObj spid="_x0000_s4113" name="Photo Editor Photo" r:id="rId5" imgW="4495238" imgH="3600000" progId="">
                  <p:embed/>
                </p:oleObj>
              </mc:Choice>
              <mc:Fallback>
                <p:oleObj name="Photo Editor Photo" r:id="rId5" imgW="4495238" imgH="3600000" progId="">
                  <p:embed/>
                  <p:pic>
                    <p:nvPicPr>
                      <p:cNvPr id="0" name="Picture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11388" y="201651"/>
                        <a:ext cx="2076680" cy="168099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730015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9284" y="278446"/>
            <a:ext cx="7230311" cy="1219848"/>
          </a:xfrm>
        </p:spPr>
        <p:txBody>
          <a:bodyPr>
            <a:normAutofit/>
          </a:bodyPr>
          <a:lstStyle/>
          <a:p>
            <a:pPr algn="ctr"/>
            <a:r>
              <a:rPr lang="en-US" b="1" dirty="0" smtClean="0"/>
              <a:t>   </a:t>
            </a:r>
            <a:r>
              <a:rPr lang="en-US" sz="3000" b="1" dirty="0" smtClean="0"/>
              <a:t>Credit Guarantee Fund Suriname</a:t>
            </a:r>
            <a:r>
              <a:rPr lang="en-US" sz="3000" b="1" u="sng" dirty="0" smtClean="0"/>
              <a:t/>
            </a:r>
            <a:br>
              <a:rPr lang="en-US" sz="3000" b="1" u="sng" dirty="0" smtClean="0"/>
            </a:br>
            <a:r>
              <a:rPr lang="en-US" sz="3000" b="1" dirty="0"/>
              <a:t>Historical overview </a:t>
            </a:r>
            <a:r>
              <a:rPr lang="en-US" sz="3000" b="1" dirty="0" smtClean="0"/>
              <a:t>/ </a:t>
            </a:r>
            <a:r>
              <a:rPr lang="en-US" sz="3000" b="1" dirty="0"/>
              <a:t>Background </a:t>
            </a:r>
          </a:p>
        </p:txBody>
      </p:sp>
      <p:sp>
        <p:nvSpPr>
          <p:cNvPr id="3" name="Content Placeholder 2"/>
          <p:cNvSpPr>
            <a:spLocks noGrp="1"/>
          </p:cNvSpPr>
          <p:nvPr>
            <p:ph idx="1"/>
          </p:nvPr>
        </p:nvSpPr>
        <p:spPr>
          <a:xfrm>
            <a:off x="677334" y="1631117"/>
            <a:ext cx="10528379" cy="5498086"/>
          </a:xfrm>
        </p:spPr>
        <p:txBody>
          <a:bodyPr>
            <a:normAutofit/>
          </a:bodyPr>
          <a:lstStyle/>
          <a:p>
            <a:pPr marL="0" indent="0">
              <a:buNone/>
            </a:pPr>
            <a:r>
              <a:rPr lang="en-US" sz="2400" dirty="0" smtClean="0"/>
              <a:t> </a:t>
            </a:r>
          </a:p>
          <a:p>
            <a:pPr marL="457200" indent="-457200">
              <a:buFont typeface="+mj-lt"/>
              <a:buAutoNum type="arabicPeriod"/>
            </a:pPr>
            <a:r>
              <a:rPr lang="en-US" sz="3600" dirty="0" smtClean="0"/>
              <a:t>Established February 1979;</a:t>
            </a:r>
          </a:p>
          <a:p>
            <a:pPr marL="457200" indent="-457200">
              <a:buFont typeface="+mj-lt"/>
              <a:buAutoNum type="arabicPeriod"/>
            </a:pPr>
            <a:r>
              <a:rPr lang="en-US" sz="3600" dirty="0" smtClean="0"/>
              <a:t>Operated between 1980 -1997;</a:t>
            </a:r>
          </a:p>
          <a:p>
            <a:pPr marL="457200" indent="-457200">
              <a:buFont typeface="+mj-lt"/>
              <a:buAutoNum type="arabicPeriod"/>
            </a:pPr>
            <a:r>
              <a:rPr lang="en-US" sz="3600" dirty="0" smtClean="0"/>
              <a:t>Became inactive since 1997;</a:t>
            </a:r>
          </a:p>
          <a:p>
            <a:pPr marL="457200" indent="-457200">
              <a:buFont typeface="+mj-lt"/>
              <a:buAutoNum type="arabicPeriod"/>
            </a:pPr>
            <a:r>
              <a:rPr lang="en-US" sz="3600" dirty="0" smtClean="0"/>
              <a:t>Effectively reactivated September 2014:</a:t>
            </a:r>
          </a:p>
          <a:p>
            <a:pPr marL="800100" lvl="2" indent="0">
              <a:buNone/>
            </a:pPr>
            <a:r>
              <a:rPr lang="en-US" sz="2400" dirty="0" smtClean="0"/>
              <a:t>Current Board </a:t>
            </a:r>
            <a:r>
              <a:rPr lang="en-US" sz="2400" dirty="0"/>
              <a:t>nominated by order of Minister of Finance</a:t>
            </a:r>
          </a:p>
          <a:p>
            <a:pPr marL="800100" lvl="2" indent="0">
              <a:buNone/>
            </a:pPr>
            <a:r>
              <a:rPr lang="en-US" sz="2400" dirty="0"/>
              <a:t>Board </a:t>
            </a:r>
            <a:r>
              <a:rPr lang="en-US" sz="2400" dirty="0" smtClean="0"/>
              <a:t>mandate </a:t>
            </a:r>
            <a:r>
              <a:rPr lang="en-US" sz="2400" dirty="0"/>
              <a:t>based on adapted </a:t>
            </a:r>
            <a:r>
              <a:rPr lang="en-US" sz="2400" dirty="0" smtClean="0"/>
              <a:t>bylaws </a:t>
            </a:r>
            <a:r>
              <a:rPr lang="en-US" sz="2400" dirty="0"/>
              <a:t>of July </a:t>
            </a:r>
            <a:r>
              <a:rPr lang="en-US" sz="2400" dirty="0" smtClean="0"/>
              <a:t>2014</a:t>
            </a:r>
          </a:p>
          <a:p>
            <a:pPr marL="800100" lvl="2" indent="0">
              <a:buNone/>
            </a:pPr>
            <a:r>
              <a:rPr lang="en-US" sz="2400" dirty="0" smtClean="0"/>
              <a:t>Operations commenced August 2015</a:t>
            </a:r>
          </a:p>
          <a:p>
            <a:pPr marL="800100" lvl="2" indent="0">
              <a:buNone/>
            </a:pPr>
            <a:r>
              <a:rPr lang="en-US" sz="2400" dirty="0" smtClean="0"/>
              <a:t> </a:t>
            </a:r>
            <a:endParaRPr lang="en-US" sz="2400" dirty="0"/>
          </a:p>
          <a:p>
            <a:pPr marL="0" indent="0">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08AE3CED-9ECE-4682-9723-63AA02C29AFE}" type="slidenum">
              <a:rPr lang="en-US" smtClean="0"/>
              <a:pPr/>
              <a:t>9</a:t>
            </a:fld>
            <a:endParaRPr lang="en-US"/>
          </a:p>
        </p:txBody>
      </p:sp>
      <p:pic>
        <p:nvPicPr>
          <p:cNvPr id="5" name="Picture 4"/>
          <p:cNvPicPr/>
          <p:nvPr/>
        </p:nvPicPr>
        <p:blipFill rotWithShape="1">
          <a:blip r:embed="rId2" cstate="print">
            <a:extLst>
              <a:ext uri="{28A0092B-C50C-407E-A947-70E740481C1C}">
                <a14:useLocalDpi xmlns:a14="http://schemas.microsoft.com/office/drawing/2010/main" val="0"/>
              </a:ext>
            </a:extLst>
          </a:blip>
          <a:srcRect l="16788" t="11015" r="61639" b="42813"/>
          <a:stretch/>
        </p:blipFill>
        <p:spPr bwMode="auto">
          <a:xfrm>
            <a:off x="677334" y="161818"/>
            <a:ext cx="927100" cy="111569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494398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8998</TotalTime>
  <Words>974</Words>
  <Application>Microsoft Office PowerPoint</Application>
  <PresentationFormat>Widescreen</PresentationFormat>
  <Paragraphs>194</Paragraphs>
  <Slides>25</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2" baseType="lpstr">
      <vt:lpstr>Arial</vt:lpstr>
      <vt:lpstr>Calibri</vt:lpstr>
      <vt:lpstr>Trebuchet MS</vt:lpstr>
      <vt:lpstr>Wingdings</vt:lpstr>
      <vt:lpstr>Wingdings 3</vt:lpstr>
      <vt:lpstr>Facet</vt:lpstr>
      <vt:lpstr>Photo Editor Photo</vt:lpstr>
      <vt:lpstr>Financing and guarantees to support SME’s in the Caribbean  Credit guarantees; The  approach in Suriname  </vt:lpstr>
      <vt:lpstr>Table of contents</vt:lpstr>
      <vt:lpstr>         Country background</vt:lpstr>
      <vt:lpstr>The economy at a glance</vt:lpstr>
      <vt:lpstr>Financial institutions supervised by Central Bank (CBvS)  per year end 2014</vt:lpstr>
      <vt:lpstr>Recent Economic Developments (2013 – present)</vt:lpstr>
      <vt:lpstr>Outlook  (Short run)</vt:lpstr>
      <vt:lpstr>Credit Guarantee Fund Suriname</vt:lpstr>
      <vt:lpstr>   Credit Guarantee Fund Suriname Historical overview / Background </vt:lpstr>
      <vt:lpstr>Credit Guarantee Fund Suriname Historical overview / Background (Cont’d)</vt:lpstr>
      <vt:lpstr>Main purpose</vt:lpstr>
      <vt:lpstr>Mission statement </vt:lpstr>
      <vt:lpstr>Strategy  </vt:lpstr>
      <vt:lpstr>Basic assumptions (No conflicting objectives!) </vt:lpstr>
      <vt:lpstr>Procedures</vt:lpstr>
      <vt:lpstr>Guarantee contracts Key elements</vt:lpstr>
      <vt:lpstr>Infant stage but ….. moving forward!  </vt:lpstr>
      <vt:lpstr>Support to SME’s</vt:lpstr>
      <vt:lpstr>Existing Government programs Micro/Small and Medium Enterprises</vt:lpstr>
      <vt:lpstr>National Development Bank Eager to play its role</vt:lpstr>
      <vt:lpstr>National Development Bank Eager to play its role  Cont’d</vt:lpstr>
      <vt:lpstr>Credit Guarantee Fund Suriname now up and running</vt:lpstr>
      <vt:lpstr>     Credit Guarantee Fund Suriname  …….serving the community </vt:lpstr>
      <vt:lpstr>PowerPoint Presentation</vt:lpstr>
      <vt:lpstr>An interesting link………………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Kennismaking</dc:title>
  <dc:creator>Glenn Gersie</dc:creator>
  <cp:lastModifiedBy>Lygia Mitrasingh</cp:lastModifiedBy>
  <cp:revision>209</cp:revision>
  <cp:lastPrinted>2015-04-24T13:02:54Z</cp:lastPrinted>
  <dcterms:created xsi:type="dcterms:W3CDTF">2015-04-19T23:40:43Z</dcterms:created>
  <dcterms:modified xsi:type="dcterms:W3CDTF">2016-08-17T13:35:12Z</dcterms:modified>
</cp:coreProperties>
</file>